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52_7678A85D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406" r:id="rId2"/>
    <p:sldId id="407" r:id="rId3"/>
    <p:sldId id="408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345" r:id="rId24"/>
    <p:sldId id="357" r:id="rId25"/>
    <p:sldId id="363" r:id="rId26"/>
    <p:sldId id="358" r:id="rId27"/>
    <p:sldId id="359" r:id="rId28"/>
    <p:sldId id="360" r:id="rId29"/>
    <p:sldId id="370" r:id="rId30"/>
    <p:sldId id="372" r:id="rId31"/>
    <p:sldId id="371" r:id="rId32"/>
    <p:sldId id="429" r:id="rId33"/>
    <p:sldId id="378" r:id="rId34"/>
    <p:sldId id="379" r:id="rId35"/>
    <p:sldId id="380" r:id="rId36"/>
    <p:sldId id="381" r:id="rId37"/>
    <p:sldId id="382" r:id="rId38"/>
    <p:sldId id="384" r:id="rId39"/>
    <p:sldId id="383" r:id="rId40"/>
    <p:sldId id="374" r:id="rId41"/>
    <p:sldId id="375" r:id="rId42"/>
    <p:sldId id="377" r:id="rId43"/>
    <p:sldId id="385" r:id="rId44"/>
    <p:sldId id="387" r:id="rId45"/>
    <p:sldId id="388" r:id="rId46"/>
    <p:sldId id="389" r:id="rId47"/>
    <p:sldId id="332" r:id="rId48"/>
    <p:sldId id="386" r:id="rId49"/>
    <p:sldId id="390" r:id="rId50"/>
    <p:sldId id="391" r:id="rId51"/>
    <p:sldId id="392" r:id="rId52"/>
    <p:sldId id="393" r:id="rId53"/>
    <p:sldId id="430" r:id="rId54"/>
    <p:sldId id="395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28" r:id="rId65"/>
    <p:sldId id="297" r:id="rId66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69"/>
      <p: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45BE07-CDB7-2351-A185-7B51C2F210F2}" name="성민 박" initials="성박" userId="6dd17029af8d684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3A4C0"/>
    <a:srgbClr val="F4D3C0"/>
    <a:srgbClr val="F3A5A5"/>
    <a:srgbClr val="1A274A"/>
    <a:srgbClr val="EA5C5B"/>
    <a:srgbClr val="FFCC00"/>
    <a:srgbClr val="6A7538"/>
    <a:srgbClr val="592A34"/>
    <a:srgbClr val="DBA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4" autoAdjust="0"/>
    <p:restoredTop sz="87042" autoAdjust="0"/>
  </p:normalViewPr>
  <p:slideViewPr>
    <p:cSldViewPr>
      <p:cViewPr>
        <p:scale>
          <a:sx n="75" d="100"/>
          <a:sy n="75" d="100"/>
        </p:scale>
        <p:origin x="342" y="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modernComment_152_7678A8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E55038-5514-44F3-AE1F-1C2A249EDFA8}" authorId="{9945BE07-CDB7-2351-A185-7B51C2F210F2}" created="2023-07-02T06:11:15.991">
    <pc:sldMkLst xmlns:pc="http://schemas.microsoft.com/office/powerpoint/2013/main/command">
      <pc:docMk/>
      <pc:sldMk cId="1987618909" sldId="338"/>
    </pc:sldMkLst>
    <p188:txBody>
      <a:bodyPr/>
      <a:lstStyle/>
      <a:p>
        <a:r>
          <a:rPr lang="ko-KR" altLang="en-US"/>
          <a:t>asds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91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516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0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>
                <a:highlight>
                  <a:srgbClr val="FFFF00"/>
                </a:highlight>
              </a:rPr>
              <a:t>실제값</a:t>
            </a:r>
            <a:r>
              <a:rPr lang="en-US" altLang="ko-KR" dirty="0">
                <a:highlight>
                  <a:srgbClr val="FFFF00"/>
                </a:highlight>
              </a:rPr>
              <a:t>(</a:t>
            </a:r>
            <a:r>
              <a:rPr lang="ko-KR" altLang="en-US" dirty="0">
                <a:highlight>
                  <a:srgbClr val="FFFF00"/>
                </a:highlight>
              </a:rPr>
              <a:t>관광 인원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r>
              <a:rPr lang="ko-KR" altLang="en-US" dirty="0">
                <a:highlight>
                  <a:srgbClr val="FFFF00"/>
                </a:highlight>
              </a:rPr>
              <a:t>이 </a:t>
            </a:r>
            <a:r>
              <a:rPr lang="en-US" altLang="ko-KR" dirty="0">
                <a:highlight>
                  <a:srgbClr val="FFFF00"/>
                </a:highlight>
              </a:rPr>
              <a:t>10,0000</a:t>
            </a:r>
            <a:r>
              <a:rPr lang="ko-KR" altLang="en-US" dirty="0">
                <a:highlight>
                  <a:srgbClr val="FFFF00"/>
                </a:highlight>
              </a:rPr>
              <a:t>명 이하의 데이터만 필터링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>
                <a:highlight>
                  <a:srgbClr val="FFFF00"/>
                </a:highlight>
              </a:rPr>
              <a:t>0</a:t>
            </a:r>
            <a:r>
              <a:rPr lang="ko-KR" altLang="en-US" dirty="0">
                <a:highlight>
                  <a:srgbClr val="FFFF00"/>
                </a:highlight>
              </a:rPr>
              <a:t>부터 </a:t>
            </a:r>
            <a:r>
              <a:rPr lang="ko-KR" altLang="en-US" dirty="0" err="1">
                <a:highlight>
                  <a:srgbClr val="FFFF00"/>
                </a:highlight>
              </a:rPr>
              <a:t>예측값</a:t>
            </a:r>
            <a:r>
              <a:rPr lang="en-US" altLang="ko-KR" dirty="0">
                <a:highlight>
                  <a:srgbClr val="FFFF00"/>
                </a:highlight>
              </a:rPr>
              <a:t> (Predicted) </a:t>
            </a:r>
            <a:r>
              <a:rPr lang="ko-KR" altLang="en-US" dirty="0">
                <a:highlight>
                  <a:srgbClr val="FFFF00"/>
                </a:highlight>
              </a:rPr>
              <a:t>의 최대값까지 빨간 점선으로 회귀선을 그림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highlight>
                  <a:srgbClr val="FFFF00"/>
                </a:highlight>
              </a:rPr>
              <a:t>X</a:t>
            </a:r>
            <a:r>
              <a:rPr lang="ko-KR" altLang="en-US" dirty="0">
                <a:highlight>
                  <a:srgbClr val="FFFF00"/>
                </a:highlight>
              </a:rPr>
              <a:t>축의 범위를 </a:t>
            </a:r>
            <a:r>
              <a:rPr lang="en-US" altLang="ko-KR" dirty="0">
                <a:highlight>
                  <a:srgbClr val="FFFF00"/>
                </a:highlight>
              </a:rPr>
              <a:t>0</a:t>
            </a:r>
            <a:r>
              <a:rPr lang="ko-KR" altLang="en-US" dirty="0">
                <a:highlight>
                  <a:srgbClr val="FFFF00"/>
                </a:highlight>
              </a:rPr>
              <a:t>부터 </a:t>
            </a:r>
            <a:r>
              <a:rPr lang="ko-KR" altLang="en-US" dirty="0" err="1">
                <a:highlight>
                  <a:srgbClr val="FFFF00"/>
                </a:highlight>
              </a:rPr>
              <a:t>실제값</a:t>
            </a:r>
            <a:r>
              <a:rPr lang="en-US" altLang="ko-KR" dirty="0">
                <a:highlight>
                  <a:srgbClr val="FFFF00"/>
                </a:highlight>
              </a:rPr>
              <a:t>(Actual) </a:t>
            </a:r>
            <a:r>
              <a:rPr lang="ko-KR" altLang="en-US" dirty="0">
                <a:highlight>
                  <a:srgbClr val="FFFF00"/>
                </a:highlight>
              </a:rPr>
              <a:t>의 최대값까지 표시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highlight>
                  <a:srgbClr val="FFFF00"/>
                </a:highlight>
              </a:rPr>
              <a:t>Y</a:t>
            </a:r>
            <a:r>
              <a:rPr lang="ko-KR" altLang="en-US" dirty="0">
                <a:highlight>
                  <a:srgbClr val="FFFF00"/>
                </a:highlight>
              </a:rPr>
              <a:t>축의 범위를 </a:t>
            </a:r>
            <a:r>
              <a:rPr lang="en-US" altLang="ko-KR" dirty="0">
                <a:highlight>
                  <a:srgbClr val="FFFF00"/>
                </a:highlight>
              </a:rPr>
              <a:t>0</a:t>
            </a:r>
            <a:r>
              <a:rPr lang="ko-KR" altLang="en-US" dirty="0">
                <a:highlight>
                  <a:srgbClr val="FFFF00"/>
                </a:highlight>
              </a:rPr>
              <a:t>부터 </a:t>
            </a:r>
            <a:r>
              <a:rPr lang="ko-KR" altLang="en-US" dirty="0" err="1">
                <a:highlight>
                  <a:srgbClr val="FFFF00"/>
                </a:highlight>
              </a:rPr>
              <a:t>실제값</a:t>
            </a:r>
            <a:r>
              <a:rPr lang="en-US" altLang="ko-KR" dirty="0">
                <a:highlight>
                  <a:srgbClr val="FFFF00"/>
                </a:highlight>
              </a:rPr>
              <a:t>(Actual) </a:t>
            </a:r>
            <a:r>
              <a:rPr lang="ko-KR" altLang="en-US" dirty="0">
                <a:highlight>
                  <a:srgbClr val="FFFF00"/>
                </a:highlight>
              </a:rPr>
              <a:t>의 최대값까지 표시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highlight>
                  <a:srgbClr val="FFFF00"/>
                </a:highlight>
              </a:rPr>
              <a:t>X</a:t>
            </a:r>
            <a:r>
              <a:rPr lang="ko-KR" altLang="en-US" dirty="0">
                <a:highlight>
                  <a:srgbClr val="FFFF00"/>
                </a:highlight>
              </a:rPr>
              <a:t>축의 레이블을 </a:t>
            </a:r>
            <a:r>
              <a:rPr lang="en-US" altLang="ko-KR" dirty="0">
                <a:highlight>
                  <a:srgbClr val="FFFF00"/>
                </a:highlight>
              </a:rPr>
              <a:t>‘Actual’</a:t>
            </a:r>
            <a:r>
              <a:rPr lang="ko-KR" altLang="en-US" dirty="0">
                <a:highlight>
                  <a:srgbClr val="FFFF00"/>
                </a:highlight>
              </a:rPr>
              <a:t>로 지정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dirty="0">
                <a:highlight>
                  <a:srgbClr val="FFFF00"/>
                </a:highlight>
              </a:rPr>
              <a:t>Y</a:t>
            </a:r>
            <a:r>
              <a:rPr lang="ko-KR" altLang="en-US" dirty="0">
                <a:highlight>
                  <a:srgbClr val="FFFF00"/>
                </a:highlight>
              </a:rPr>
              <a:t>축의 레이블을 </a:t>
            </a:r>
            <a:r>
              <a:rPr lang="en-US" altLang="ko-KR" dirty="0">
                <a:highlight>
                  <a:srgbClr val="FFFF00"/>
                </a:highlight>
              </a:rPr>
              <a:t>‘Predicted’</a:t>
            </a:r>
            <a:r>
              <a:rPr lang="ko-KR" altLang="en-US" dirty="0">
                <a:highlight>
                  <a:srgbClr val="FFFF00"/>
                </a:highlight>
              </a:rPr>
              <a:t>로 지정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FFFF00"/>
                </a:highlight>
              </a:rPr>
              <a:t>그래프의 제목을 </a:t>
            </a:r>
            <a:r>
              <a:rPr lang="en-US" altLang="ko-KR" dirty="0">
                <a:highlight>
                  <a:srgbClr val="FFFF00"/>
                </a:highlight>
              </a:rPr>
              <a:t>Actual  vs Predicted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48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39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0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의 실제 값은 인원 수 이므로 음수는 제외한 결과값만을 도출하였음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10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44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목적별</a:t>
            </a:r>
            <a:r>
              <a:rPr lang="en-US" altLang="ko-KR" dirty="0"/>
              <a:t>, </a:t>
            </a:r>
            <a:r>
              <a:rPr lang="ko-KR" altLang="en-US" dirty="0"/>
              <a:t>연령별 부분은 시각적으로 네가지 시각화 자료의 전체를 포함하지 못하여</a:t>
            </a:r>
            <a:r>
              <a:rPr lang="en-US" altLang="ko-KR" dirty="0"/>
              <a:t>, </a:t>
            </a:r>
            <a:r>
              <a:rPr lang="ko-KR" altLang="en-US" dirty="0"/>
              <a:t>최상단에 부제목으로 넣기 애매함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목적별</a:t>
            </a:r>
            <a:r>
              <a:rPr lang="ko-KR" altLang="en-US" dirty="0"/>
              <a:t> 관광객에서 단순히 관광목적만 한류의 영향을 미치는 요소가 아니라</a:t>
            </a:r>
            <a:r>
              <a:rPr lang="en-US" altLang="ko-KR" dirty="0"/>
              <a:t>, </a:t>
            </a:r>
            <a:r>
              <a:rPr lang="ko-KR" altLang="en-US" dirty="0"/>
              <a:t>유학연수도 한국어를 배우는 것 또한 한류이다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3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국가를 중국</a:t>
            </a:r>
            <a:r>
              <a:rPr lang="en-US" altLang="ko-KR" dirty="0"/>
              <a:t>~</a:t>
            </a:r>
            <a:r>
              <a:rPr lang="ko-KR" altLang="en-US" dirty="0"/>
              <a:t>호주 까지 </a:t>
            </a:r>
            <a:r>
              <a:rPr lang="en-US" altLang="ko-KR" dirty="0"/>
              <a:t>14</a:t>
            </a:r>
            <a:r>
              <a:rPr lang="ko-KR" altLang="en-US" dirty="0" err="1"/>
              <a:t>개만을</a:t>
            </a:r>
            <a:r>
              <a:rPr lang="ko-KR" altLang="en-US" dirty="0"/>
              <a:t> 선택한 기준에 대한 설명</a:t>
            </a:r>
            <a:r>
              <a:rPr lang="en-US" altLang="ko-KR" dirty="0"/>
              <a:t>X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수출 수입액은 무엇을 수출하고 수입했는지</a:t>
            </a:r>
            <a:r>
              <a:rPr lang="en-US" altLang="ko-KR" dirty="0"/>
              <a:t>, </a:t>
            </a:r>
            <a:r>
              <a:rPr lang="ko-KR" altLang="en-US" dirty="0" err="1"/>
              <a:t>전산업</a:t>
            </a:r>
            <a:r>
              <a:rPr lang="ko-KR" altLang="en-US" dirty="0"/>
              <a:t> 총수출</a:t>
            </a:r>
            <a:r>
              <a:rPr lang="en-US" altLang="ko-KR" dirty="0"/>
              <a:t>/</a:t>
            </a:r>
            <a:r>
              <a:rPr lang="ko-KR" altLang="en-US" dirty="0"/>
              <a:t>수입이면 그에 대한 간단한 설명도 있어야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3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전처리</a:t>
            </a:r>
            <a:r>
              <a:rPr lang="ko-KR" altLang="en-US" dirty="0"/>
              <a:t> 이전 데이터 보여주는 페이지 하나 보여줘야 설명의 흐름이 올바를 거 같음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2015~2022_data.xlsx</a:t>
            </a:r>
            <a:r>
              <a:rPr lang="ko-KR" altLang="en-US" dirty="0"/>
              <a:t>에는 뭐가 들어갔을까</a:t>
            </a:r>
            <a:r>
              <a:rPr lang="en-US" altLang="ko-KR" dirty="0"/>
              <a:t>? </a:t>
            </a:r>
            <a:r>
              <a:rPr lang="ko-KR" altLang="en-US" dirty="0"/>
              <a:t>에 대해 궁금해할 수 있음 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1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65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55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699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8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04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259632" y="1340768"/>
            <a:ext cx="583264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93A4C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3A4C0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3A4C0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563888" y="1268760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93A4C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C3D88-A21B-F070-6855-67F02B0A2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F8F38D-71E7-9216-FA7C-1BE1C2CCD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4F850-BBD1-6D16-BC06-96494D48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CAC3-E5C4-4DA0-9CBC-4F5A30449720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42611-92B6-4F45-3A19-8AD34765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48FA6-5054-44D4-733B-80611C98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CED2-25F7-42B2-AF38-E5BEACCBFF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49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4" Type="http://schemas.openxmlformats.org/officeDocument/2006/relationships/image" Target="NULL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slide" Target="slide61.xml"/><Relationship Id="rId1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slide" Target="slide59.xml"/><Relationship Id="rId12" Type="http://schemas.openxmlformats.org/officeDocument/2006/relationships/image" Target="../media/image99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6" Type="http://schemas.openxmlformats.org/officeDocument/2006/relationships/slide" Target="slide62.xml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slide" Target="slide60.xml"/><Relationship Id="rId19" Type="http://schemas.openxmlformats.org/officeDocument/2006/relationships/slide" Target="slide63.xml"/><Relationship Id="rId4" Type="http://schemas.openxmlformats.org/officeDocument/2006/relationships/slide" Target="slide58.xml"/><Relationship Id="rId9" Type="http://schemas.openxmlformats.org/officeDocument/2006/relationships/image" Target="../media/image98.png"/><Relationship Id="rId1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18/10/relationships/comments" Target="../comments/modernComment_152_7678A85D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259632" y="1124744"/>
            <a:ext cx="5832648" cy="1585337"/>
          </a:xfrm>
        </p:spPr>
        <p:txBody>
          <a:bodyPr/>
          <a:lstStyle/>
          <a:p>
            <a:r>
              <a:rPr lang="en-US" altLang="ko-KR" sz="4400" b="1" dirty="0"/>
              <a:t>KDT </a:t>
            </a:r>
            <a:r>
              <a:rPr lang="ko-KR" altLang="en-US" sz="4400" b="1" dirty="0"/>
              <a:t>데이터 분석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ko-KR" altLang="en-US" sz="2400" b="1" dirty="0"/>
              <a:t>한류가 외국인 방문객수에 미치는 영향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75856" y="2852936"/>
            <a:ext cx="38164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송태인</a:t>
            </a:r>
            <a:r>
              <a:rPr kumimoji="1" lang="en-US" altLang="ko-KR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김준호</a:t>
            </a:r>
            <a:r>
              <a:rPr kumimoji="1" lang="en-US" altLang="ko-KR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박성민</a:t>
            </a:r>
            <a:r>
              <a:rPr kumimoji="1" lang="en-US" altLang="ko-KR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서승수</a:t>
            </a:r>
            <a:r>
              <a:rPr kumimoji="1" lang="en-US" altLang="ko-KR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최영현</a:t>
            </a:r>
            <a:r>
              <a:rPr kumimoji="1" lang="en-US" altLang="ko-KR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한형진</a:t>
            </a:r>
            <a:endParaRPr kumimoji="1" lang="en-US" altLang="ko-KR" sz="1200" b="1" dirty="0">
              <a:solidFill>
                <a:schemeClr val="bg1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BD146CD-3FCE-42C3-A780-EC872F5F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200" y="6047087"/>
            <a:ext cx="1381600" cy="5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선정</a:t>
            </a:r>
            <a:r>
              <a:rPr lang="en-US" altLang="ko-KR" dirty="0"/>
              <a:t>(</a:t>
            </a:r>
            <a:r>
              <a:rPr lang="ko-KR" altLang="en-US" dirty="0"/>
              <a:t>추가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1BD96A-572E-4498-9547-8A69307ABF4B}"/>
              </a:ext>
            </a:extLst>
          </p:cNvPr>
          <p:cNvGrpSpPr/>
          <p:nvPr/>
        </p:nvGrpSpPr>
        <p:grpSpPr>
          <a:xfrm>
            <a:off x="1143201" y="1628800"/>
            <a:ext cx="6857599" cy="4280868"/>
            <a:chOff x="899592" y="1484784"/>
            <a:chExt cx="6857599" cy="428086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5E4035B-F484-45B8-9EFD-6CDC3D663D53}"/>
                </a:ext>
              </a:extLst>
            </p:cNvPr>
            <p:cNvGrpSpPr/>
            <p:nvPr/>
          </p:nvGrpSpPr>
          <p:grpSpPr>
            <a:xfrm>
              <a:off x="899592" y="1484784"/>
              <a:ext cx="2128118" cy="4280868"/>
              <a:chOff x="422532" y="1484784"/>
              <a:chExt cx="2128118" cy="428086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38AD90A-F729-4C0D-92D5-62E3DF0D5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532" y="1998828"/>
                <a:ext cx="2128118" cy="3766824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EB14AE-7555-46A7-B8AA-4E8B237008E3}"/>
                  </a:ext>
                </a:extLst>
              </p:cNvPr>
              <p:cNvSpPr txBox="1"/>
              <p:nvPr/>
            </p:nvSpPr>
            <p:spPr>
              <a:xfrm>
                <a:off x="920499" y="1484784"/>
                <a:ext cx="11321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행복지수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ED5196E-EF13-4572-9976-28C8445CB64B}"/>
                </a:ext>
              </a:extLst>
            </p:cNvPr>
            <p:cNvGrpSpPr/>
            <p:nvPr/>
          </p:nvGrpSpPr>
          <p:grpSpPr>
            <a:xfrm>
              <a:off x="3403528" y="1484784"/>
              <a:ext cx="2427387" cy="4280868"/>
              <a:chOff x="2870804" y="1484784"/>
              <a:chExt cx="2427387" cy="428086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B41DFC-6DEF-486E-B2B0-4D4CDD349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0804" y="1998828"/>
                <a:ext cx="2427387" cy="376682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198CCA-0E12-48D4-8C15-A11FD48E5760}"/>
                  </a:ext>
                </a:extLst>
              </p:cNvPr>
              <p:cNvSpPr txBox="1"/>
              <p:nvPr/>
            </p:nvSpPr>
            <p:spPr>
              <a:xfrm>
                <a:off x="3328178" y="1484784"/>
                <a:ext cx="1512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수출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수입액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BDBDDE7-737E-450E-ACE0-F4380BDB6DC5}"/>
                </a:ext>
              </a:extLst>
            </p:cNvPr>
            <p:cNvGrpSpPr/>
            <p:nvPr/>
          </p:nvGrpSpPr>
          <p:grpSpPr>
            <a:xfrm>
              <a:off x="6206733" y="1484784"/>
              <a:ext cx="1550458" cy="4280868"/>
              <a:chOff x="5729673" y="1484784"/>
              <a:chExt cx="1550458" cy="428086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097F08-A4DE-4370-B795-3B3E524D7D56}"/>
                  </a:ext>
                </a:extLst>
              </p:cNvPr>
              <p:cNvSpPr txBox="1"/>
              <p:nvPr/>
            </p:nvSpPr>
            <p:spPr>
              <a:xfrm>
                <a:off x="6150783" y="1484784"/>
                <a:ext cx="708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유가</a:t>
                </a: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F2AC0CD-2A31-4BE9-8A69-20D6A72B2F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998"/>
              <a:stretch/>
            </p:blipFill>
            <p:spPr>
              <a:xfrm>
                <a:off x="5729673" y="1998828"/>
                <a:ext cx="1550458" cy="37668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469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선정</a:t>
            </a:r>
            <a:r>
              <a:rPr lang="en-US" altLang="ko-KR" dirty="0"/>
              <a:t>(</a:t>
            </a:r>
            <a:r>
              <a:rPr lang="ko-KR" altLang="en-US" dirty="0"/>
              <a:t>추가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AFF34F-0BB7-4B68-BB5C-5259237DC2CC}"/>
              </a:ext>
            </a:extLst>
          </p:cNvPr>
          <p:cNvGrpSpPr/>
          <p:nvPr/>
        </p:nvGrpSpPr>
        <p:grpSpPr>
          <a:xfrm>
            <a:off x="1711274" y="1678400"/>
            <a:ext cx="5721452" cy="4342888"/>
            <a:chOff x="611560" y="1628800"/>
            <a:chExt cx="5721452" cy="434288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2888D32-382E-4CDF-83DF-5135C1D05857}"/>
                </a:ext>
              </a:extLst>
            </p:cNvPr>
            <p:cNvGrpSpPr/>
            <p:nvPr/>
          </p:nvGrpSpPr>
          <p:grpSpPr>
            <a:xfrm>
              <a:off x="611560" y="1628800"/>
              <a:ext cx="2878930" cy="4342888"/>
              <a:chOff x="611560" y="1628800"/>
              <a:chExt cx="2878930" cy="434288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FFC1EAE-BA93-463F-A8DB-FF802156F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1560" y="2204864"/>
                <a:ext cx="2878930" cy="3766824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DBCFEA-6023-4C5B-AFEF-62DB974F6F1A}"/>
                  </a:ext>
                </a:extLst>
              </p:cNvPr>
              <p:cNvSpPr txBox="1"/>
              <p:nvPr/>
            </p:nvSpPr>
            <p:spPr>
              <a:xfrm>
                <a:off x="1484933" y="1628800"/>
                <a:ext cx="11321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직선거리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607486A-1A68-4F62-8C89-A9DE604919BA}"/>
                </a:ext>
              </a:extLst>
            </p:cNvPr>
            <p:cNvGrpSpPr/>
            <p:nvPr/>
          </p:nvGrpSpPr>
          <p:grpSpPr>
            <a:xfrm>
              <a:off x="4203223" y="1628800"/>
              <a:ext cx="2129789" cy="4342888"/>
              <a:chOff x="4203223" y="1628800"/>
              <a:chExt cx="2129789" cy="434288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43B76B5-A352-4EC3-BF80-75CF9EBEB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3223" y="2204864"/>
                <a:ext cx="2129789" cy="376682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1FFA8A-F8CF-446D-B600-FA59043ACD24}"/>
                  </a:ext>
                </a:extLst>
              </p:cNvPr>
              <p:cNvSpPr txBox="1"/>
              <p:nvPr/>
            </p:nvSpPr>
            <p:spPr>
              <a:xfrm>
                <a:off x="4696422" y="1628800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환율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(14~22)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22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B8ECA6-E534-4E93-BE3A-B35B82D56564}"/>
              </a:ext>
            </a:extLst>
          </p:cNvPr>
          <p:cNvGrpSpPr/>
          <p:nvPr/>
        </p:nvGrpSpPr>
        <p:grpSpPr>
          <a:xfrm>
            <a:off x="1453147" y="2708920"/>
            <a:ext cx="3766925" cy="584775"/>
            <a:chOff x="1451637" y="2708920"/>
            <a:chExt cx="3509289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152614" y="277047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93A4C0"/>
                  </a:solidFill>
                  <a:ea typeface="맑은 고딕" pitchFamily="50" charset="-127"/>
                  <a:cs typeface="굴림" pitchFamily="50" charset="-127"/>
                </a:rPr>
                <a:t>데이터 </a:t>
              </a:r>
              <a:r>
                <a:rPr kumimoji="1" lang="ko-KR" altLang="en-US" sz="2400" b="1" dirty="0" err="1">
                  <a:solidFill>
                    <a:srgbClr val="93A4C0"/>
                  </a:solidFill>
                  <a:ea typeface="맑은 고딕" pitchFamily="50" charset="-127"/>
                  <a:cs typeface="굴림" pitchFamily="50" charset="-127"/>
                </a:rPr>
                <a:t>전처리</a:t>
              </a:r>
              <a:endParaRPr kumimoji="1" lang="en-US" altLang="ko-KR" sz="2400" b="1" dirty="0">
                <a:solidFill>
                  <a:srgbClr val="93A4C0"/>
                </a:solidFill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51637" y="2708920"/>
              <a:ext cx="56031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93A4C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rgbClr val="93A4C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87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7F91B4-EB52-4B84-BFAA-4D51A67A8887}"/>
              </a:ext>
            </a:extLst>
          </p:cNvPr>
          <p:cNvGrpSpPr/>
          <p:nvPr/>
        </p:nvGrpSpPr>
        <p:grpSpPr>
          <a:xfrm>
            <a:off x="337360" y="1556792"/>
            <a:ext cx="8051063" cy="4608512"/>
            <a:chOff x="393076" y="1484784"/>
            <a:chExt cx="7452320" cy="46085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BD3167-1BE6-4771-BEF3-30F218249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076" y="1484784"/>
              <a:ext cx="7452320" cy="181726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D9978F-5F32-459C-87FC-106A4DB9A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077" y="3429000"/>
              <a:ext cx="7452319" cy="2664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4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661196" cy="796908"/>
          </a:xfrm>
        </p:spPr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5" name="슬라이드 확대/축소 14">
                <a:extLst>
                  <a:ext uri="{FF2B5EF4-FFF2-40B4-BE49-F238E27FC236}">
                    <a16:creationId xmlns:a16="http://schemas.microsoft.com/office/drawing/2014/main" id="{DA27A162-ECF9-49A6-95E6-DF44C26D0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36" y="1136834"/>
              <a:ext cx="2506087" cy="1879565"/>
            </p:xfrm>
            <a:graphic>
              <a:graphicData uri="http://schemas.microsoft.com/office/powerpoint/2016/slidezoom">
                <pslz:sldZm>
                  <pslz:sldZmObj sldId="256" cId="582723089">
                    <pslz:zmPr id="{E8E5641B-9E10-4CBE-96FC-AB6B0F9DA397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06087" cy="18795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슬라이드 확대/축소 14">
                <a:hlinkClick r:id="" action="ppaction://noaction"/>
                <a:extLst>
                  <a:ext uri="{FF2B5EF4-FFF2-40B4-BE49-F238E27FC236}">
                    <a16:creationId xmlns:a16="http://schemas.microsoft.com/office/drawing/2014/main" id="{DA27A162-ECF9-49A6-95E6-DF44C26D0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36" y="1136834"/>
                <a:ext cx="2506087" cy="1879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0" name="슬라이드 확대/축소 19">
                <a:extLst>
                  <a:ext uri="{FF2B5EF4-FFF2-40B4-BE49-F238E27FC236}">
                    <a16:creationId xmlns:a16="http://schemas.microsoft.com/office/drawing/2014/main" id="{BEA14B8F-6FFC-AC2A-BF75-29B77D63F4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35" y="2977748"/>
              <a:ext cx="2506087" cy="1802264"/>
            </p:xfrm>
            <a:graphic>
              <a:graphicData uri="http://schemas.microsoft.com/office/powerpoint/2016/slidezoom">
                <pslz:sldZm>
                  <pslz:sldZmObj sldId="351" cId="940874994">
                    <pslz:zmPr id="{EDDAE254-12EA-4E6D-8884-1C52BEDEC586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06087" cy="1802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슬라이드 확대/축소 19">
                <a:hlinkClick r:id="" action="ppaction://noaction"/>
                <a:extLst>
                  <a:ext uri="{FF2B5EF4-FFF2-40B4-BE49-F238E27FC236}">
                    <a16:creationId xmlns:a16="http://schemas.microsoft.com/office/drawing/2014/main" id="{BEA14B8F-6FFC-AC2A-BF75-29B77D63F4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35" y="2977748"/>
                <a:ext cx="2506087" cy="1802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2" name="슬라이드 확대/축소 21">
                <a:extLst>
                  <a:ext uri="{FF2B5EF4-FFF2-40B4-BE49-F238E27FC236}">
                    <a16:creationId xmlns:a16="http://schemas.microsoft.com/office/drawing/2014/main" id="{1376F7F2-A7F6-C997-B82A-5AA5AF26ED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35" y="4741362"/>
              <a:ext cx="2506086" cy="1879565"/>
            </p:xfrm>
            <a:graphic>
              <a:graphicData uri="http://schemas.microsoft.com/office/powerpoint/2016/slidezoom">
                <pslz:sldZm>
                  <pslz:sldZmObj sldId="352" cId="3724788070">
                    <pslz:zmPr id="{1FB69CB5-10DB-4EEE-826A-D4F64771C733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06086" cy="18795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슬라이드 확대/축소 21">
                <a:hlinkClick r:id="" action="ppaction://noaction"/>
                <a:extLst>
                  <a:ext uri="{FF2B5EF4-FFF2-40B4-BE49-F238E27FC236}">
                    <a16:creationId xmlns:a16="http://schemas.microsoft.com/office/drawing/2014/main" id="{1376F7F2-A7F6-C997-B82A-5AA5AF26ED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35" y="4741362"/>
                <a:ext cx="2506086" cy="1879565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356D5877-9DF6-C633-F74C-259DF3BC02D9}"/>
              </a:ext>
            </a:extLst>
          </p:cNvPr>
          <p:cNvSpPr/>
          <p:nvPr/>
        </p:nvSpPr>
        <p:spPr>
          <a:xfrm>
            <a:off x="3656615" y="2438028"/>
            <a:ext cx="1728192" cy="342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9" name="슬라이드 확대/축소 28">
                <a:extLst>
                  <a:ext uri="{FF2B5EF4-FFF2-40B4-BE49-F238E27FC236}">
                    <a16:creationId xmlns:a16="http://schemas.microsoft.com/office/drawing/2014/main" id="{7472B718-600C-3B99-0F8C-3044CB1BA8C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77522" y="1382735"/>
              <a:ext cx="2712673" cy="2034505"/>
            </p:xfrm>
            <a:graphic>
              <a:graphicData uri="http://schemas.microsoft.com/office/powerpoint/2016/slidezoom">
                <pslz:sldZm>
                  <pslz:sldZmObj sldId="353" cId="438071682">
                    <pslz:zmPr id="{49F05E91-A20A-4DE4-8E8E-EE3B0B7E0CA8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12673" cy="203450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슬라이드 확대/축소 28">
                <a:hlinkClick r:id="" action="ppaction://noaction"/>
                <a:extLst>
                  <a:ext uri="{FF2B5EF4-FFF2-40B4-BE49-F238E27FC236}">
                    <a16:creationId xmlns:a16="http://schemas.microsoft.com/office/drawing/2014/main" id="{7472B718-600C-3B99-0F8C-3044CB1BA8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7522" y="1382735"/>
                <a:ext cx="2712673" cy="203450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61DB2E9-05C8-F80F-9A18-B890EEF2C9D5}"/>
              </a:ext>
            </a:extLst>
          </p:cNvPr>
          <p:cNvSpPr/>
          <p:nvPr/>
        </p:nvSpPr>
        <p:spPr>
          <a:xfrm rot="8581989">
            <a:off x="3766039" y="3831767"/>
            <a:ext cx="1728192" cy="342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F490B-5249-51AC-9C1C-D579EF044FEC}"/>
              </a:ext>
            </a:extLst>
          </p:cNvPr>
          <p:cNvSpPr/>
          <p:nvPr/>
        </p:nvSpPr>
        <p:spPr>
          <a:xfrm>
            <a:off x="3766040" y="5225505"/>
            <a:ext cx="1728192" cy="342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0" name="슬라이드 확대/축소 9">
                <a:extLst>
                  <a:ext uri="{FF2B5EF4-FFF2-40B4-BE49-F238E27FC236}">
                    <a16:creationId xmlns:a16="http://schemas.microsoft.com/office/drawing/2014/main" id="{6B337C9C-F5FB-3A7C-8A00-413FE17476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57580" y="4539705"/>
              <a:ext cx="2286000" cy="1714500"/>
            </p:xfrm>
            <a:graphic>
              <a:graphicData uri="http://schemas.microsoft.com/office/powerpoint/2016/slidezoom">
                <pslz:sldZm>
                  <pslz:sldZmObj sldId="386" cId="958237998">
                    <pslz:zmPr id="{7BC71791-1ADF-4DB8-BF56-4C17830876A9}" returnToParent="0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슬라이드 확대/축소 9">
                <a:hlinkClick r:id="" action="ppaction://noaction"/>
                <a:extLst>
                  <a:ext uri="{FF2B5EF4-FFF2-40B4-BE49-F238E27FC236}">
                    <a16:creationId xmlns:a16="http://schemas.microsoft.com/office/drawing/2014/main" id="{6B337C9C-F5FB-3A7C-8A00-413FE17476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7580" y="4539705"/>
                <a:ext cx="2286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3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7D757D-2D6C-C491-8EE7-6ED19C76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557442" cy="2504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38FF5-16AA-652F-2524-F5CC1BE12E2A}"/>
              </a:ext>
            </a:extLst>
          </p:cNvPr>
          <p:cNvSpPr txBox="1"/>
          <p:nvPr/>
        </p:nvSpPr>
        <p:spPr>
          <a:xfrm>
            <a:off x="179512" y="332656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1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733FAF-84E1-4B56-916E-CE4F6BBF557E}"/>
              </a:ext>
            </a:extLst>
          </p:cNvPr>
          <p:cNvSpPr/>
          <p:nvPr/>
        </p:nvSpPr>
        <p:spPr>
          <a:xfrm>
            <a:off x="179512" y="4005064"/>
            <a:ext cx="85574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환율 </a:t>
            </a:r>
            <a:r>
              <a:rPr lang="en-US" altLang="ko-KR" sz="1400" dirty="0"/>
              <a:t>df(1 ~ 14) </a:t>
            </a:r>
            <a:r>
              <a:rPr lang="ko-KR" altLang="en-US" sz="1400" dirty="0"/>
              <a:t>데이터 프레임 리스트에 담아서 반복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작업을 위해 </a:t>
            </a:r>
            <a:r>
              <a:rPr lang="en-US" altLang="ko-KR" sz="1400" dirty="0"/>
              <a:t>‘</a:t>
            </a:r>
            <a:r>
              <a:rPr lang="ko-KR" altLang="en-US" sz="1400" dirty="0"/>
              <a:t>날짜</a:t>
            </a:r>
            <a:r>
              <a:rPr lang="en-US" altLang="ko-KR" sz="1400" dirty="0"/>
              <a:t>’</a:t>
            </a:r>
            <a:r>
              <a:rPr lang="ko-KR" altLang="en-US" sz="1400" dirty="0"/>
              <a:t> 컬럼 </a:t>
            </a:r>
            <a:r>
              <a:rPr lang="en-US" altLang="ko-KR" sz="1400" dirty="0" err="1"/>
              <a:t>Dtype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문자열로 변경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모든 행 </a:t>
            </a:r>
            <a:r>
              <a:rPr lang="en-US" altLang="ko-KR" sz="1400" dirty="0"/>
              <a:t>‘</a:t>
            </a:r>
            <a:r>
              <a:rPr lang="ko-KR" altLang="en-US" sz="1400" dirty="0"/>
              <a:t>날짜</a:t>
            </a:r>
            <a:r>
              <a:rPr lang="en-US" altLang="ko-KR" sz="1400" dirty="0"/>
              <a:t>’ </a:t>
            </a:r>
            <a:r>
              <a:rPr lang="ko-KR" altLang="en-US" sz="1400" dirty="0"/>
              <a:t>컬럼에 </a:t>
            </a:r>
            <a:r>
              <a:rPr lang="en-US" altLang="ko-KR" sz="1400" dirty="0"/>
              <a:t>‘-’ </a:t>
            </a:r>
            <a:r>
              <a:rPr lang="ko-KR" altLang="en-US" sz="1400" dirty="0"/>
              <a:t>지움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모든 행 </a:t>
            </a:r>
            <a:r>
              <a:rPr lang="en-US" altLang="ko-KR" sz="1400" dirty="0"/>
              <a:t>‘</a:t>
            </a:r>
            <a:r>
              <a:rPr lang="ko-KR" altLang="en-US" sz="1400" dirty="0"/>
              <a:t>날짜</a:t>
            </a:r>
            <a:r>
              <a:rPr lang="en-US" altLang="ko-KR" sz="1400" dirty="0"/>
              <a:t>’ </a:t>
            </a:r>
            <a:r>
              <a:rPr lang="ko-KR" altLang="en-US" sz="1400" dirty="0"/>
              <a:t>컬럼에 </a:t>
            </a:r>
            <a:r>
              <a:rPr lang="en-US" altLang="ko-KR" sz="1400" dirty="0"/>
              <a:t>‘.’ </a:t>
            </a:r>
            <a:r>
              <a:rPr lang="ko-KR" altLang="en-US" sz="1400" dirty="0"/>
              <a:t>지움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5. apply</a:t>
            </a:r>
            <a:r>
              <a:rPr lang="ko-KR" altLang="en-US" sz="1400" dirty="0"/>
              <a:t>함수를 통해 람다식으로 해당 문자열 </a:t>
            </a:r>
            <a:r>
              <a:rPr lang="en-US" altLang="ko-KR" sz="1400" dirty="0"/>
              <a:t>6</a:t>
            </a:r>
            <a:r>
              <a:rPr lang="ko-KR" altLang="en-US" sz="1400" dirty="0"/>
              <a:t>번째 인덱스 </a:t>
            </a:r>
            <a:r>
              <a:rPr lang="ko-KR" altLang="en-US" sz="1400" dirty="0" err="1"/>
              <a:t>직전까지만</a:t>
            </a:r>
            <a:r>
              <a:rPr lang="ko-KR" altLang="en-US" sz="1400" dirty="0"/>
              <a:t> 저장</a:t>
            </a:r>
            <a:endParaRPr lang="en-US" altLang="ko-KR" sz="1400" dirty="0"/>
          </a:p>
          <a:p>
            <a:r>
              <a:rPr lang="en-US" altLang="ko-KR" sz="1400" dirty="0"/>
              <a:t>(ex: 20150101 -&gt; 201501)</a:t>
            </a:r>
          </a:p>
          <a:p>
            <a:endParaRPr lang="en-US" altLang="ko-KR" sz="1400" dirty="0"/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통화명은 필요 없는 컬럼이기 때문에 드랍 시킴</a:t>
            </a:r>
          </a:p>
        </p:txBody>
      </p:sp>
    </p:spTree>
    <p:extLst>
      <p:ext uri="{BB962C8B-B14F-4D97-AF65-F5344CB8AC3E}">
        <p14:creationId xmlns:p14="http://schemas.microsoft.com/office/powerpoint/2010/main" val="19602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DCDD4F-1DA1-4D21-50A0-DB8892A6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2" y="1772816"/>
            <a:ext cx="8606556" cy="1017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7FB1F8-9F38-918D-DD1B-F2381AD27B90}"/>
              </a:ext>
            </a:extLst>
          </p:cNvPr>
          <p:cNvSpPr txBox="1"/>
          <p:nvPr/>
        </p:nvSpPr>
        <p:spPr>
          <a:xfrm>
            <a:off x="323528" y="502927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2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16043-C7F7-4B09-A2AD-008EF870EF4D}"/>
              </a:ext>
            </a:extLst>
          </p:cNvPr>
          <p:cNvSpPr txBox="1"/>
          <p:nvPr/>
        </p:nvSpPr>
        <p:spPr>
          <a:xfrm>
            <a:off x="268722" y="3105834"/>
            <a:ext cx="8606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전처리 된 환율 데이터 셋들 합치기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내보내기</a:t>
            </a:r>
          </a:p>
        </p:txBody>
      </p:sp>
    </p:spTree>
    <p:extLst>
      <p:ext uri="{BB962C8B-B14F-4D97-AF65-F5344CB8AC3E}">
        <p14:creationId xmlns:p14="http://schemas.microsoft.com/office/powerpoint/2010/main" val="31122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7153899-D8A4-02BE-07CD-795A8C57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628800"/>
            <a:ext cx="4659844" cy="5020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96E2FE-88B2-3792-2D52-57E24C71E2E1}"/>
              </a:ext>
            </a:extLst>
          </p:cNvPr>
          <p:cNvSpPr txBox="1"/>
          <p:nvPr/>
        </p:nvSpPr>
        <p:spPr>
          <a:xfrm>
            <a:off x="539552" y="101823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3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0FB49-E7C0-85DF-8755-B973D8358B27}"/>
              </a:ext>
            </a:extLst>
          </p:cNvPr>
          <p:cNvSpPr txBox="1"/>
          <p:nvPr/>
        </p:nvSpPr>
        <p:spPr>
          <a:xfrm>
            <a:off x="1763688" y="93282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병합된 환율 데이터</a:t>
            </a:r>
          </a:p>
        </p:txBody>
      </p:sp>
    </p:spTree>
    <p:extLst>
      <p:ext uri="{BB962C8B-B14F-4D97-AF65-F5344CB8AC3E}">
        <p14:creationId xmlns:p14="http://schemas.microsoft.com/office/powerpoint/2010/main" val="27175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24FF0B-BCF8-DF9C-5098-A74E63DD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8028384" cy="2196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9D670-49B3-B65F-EBBD-0D739BF3F387}"/>
              </a:ext>
            </a:extLst>
          </p:cNvPr>
          <p:cNvSpPr txBox="1"/>
          <p:nvPr/>
        </p:nvSpPr>
        <p:spPr>
          <a:xfrm>
            <a:off x="179512" y="444628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4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90286-FB36-44D4-990C-2B2CD856A24D}"/>
              </a:ext>
            </a:extLst>
          </p:cNvPr>
          <p:cNvSpPr txBox="1"/>
          <p:nvPr/>
        </p:nvSpPr>
        <p:spPr>
          <a:xfrm>
            <a:off x="683568" y="3905761"/>
            <a:ext cx="8028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메인 데이터의 날짜타입이 </a:t>
            </a:r>
            <a:r>
              <a:rPr lang="en-US" altLang="ko-KR" sz="1600" dirty="0"/>
              <a:t>int </a:t>
            </a:r>
            <a:r>
              <a:rPr lang="ko-KR" altLang="en-US" sz="1600" dirty="0"/>
              <a:t>이기 때문에 환율 데이터셋 날짜타입을 </a:t>
            </a:r>
            <a:r>
              <a:rPr lang="en-US" altLang="ko-KR" sz="1600" dirty="0"/>
              <a:t>str -&gt; int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메인 데이터와 환율 데이터를 날짜와 국가를 기준으로 병합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병합된 데이터를 </a:t>
            </a:r>
            <a:r>
              <a:rPr lang="en-US" altLang="ko-KR" sz="1600" dirty="0"/>
              <a:t>csv </a:t>
            </a:r>
            <a:r>
              <a:rPr lang="ko-KR" altLang="en-US" sz="1600" dirty="0"/>
              <a:t>파일로 내보내기</a:t>
            </a:r>
          </a:p>
        </p:txBody>
      </p:sp>
    </p:spTree>
    <p:extLst>
      <p:ext uri="{BB962C8B-B14F-4D97-AF65-F5344CB8AC3E}">
        <p14:creationId xmlns:p14="http://schemas.microsoft.com/office/powerpoint/2010/main" val="34263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6E2FE-88B2-3792-2D52-57E24C71E2E1}"/>
              </a:ext>
            </a:extLst>
          </p:cNvPr>
          <p:cNvSpPr txBox="1"/>
          <p:nvPr/>
        </p:nvSpPr>
        <p:spPr>
          <a:xfrm>
            <a:off x="323528" y="332656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5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78988-CF0F-44FB-DE60-1327836FEA08}"/>
              </a:ext>
            </a:extLst>
          </p:cNvPr>
          <p:cNvSpPr txBox="1"/>
          <p:nvPr/>
        </p:nvSpPr>
        <p:spPr>
          <a:xfrm>
            <a:off x="539552" y="128312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최종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E20CCD-E6C1-5C36-803E-BB5066866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8" y="2199655"/>
            <a:ext cx="8532440" cy="24586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ED87C59-3FC2-4744-8233-89930E9024B3}"/>
              </a:ext>
            </a:extLst>
          </p:cNvPr>
          <p:cNvSpPr/>
          <p:nvPr/>
        </p:nvSpPr>
        <p:spPr>
          <a:xfrm>
            <a:off x="683568" y="2132856"/>
            <a:ext cx="4464496" cy="26642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E5A59D-3755-EDE1-F057-4804F18B2F91}"/>
              </a:ext>
            </a:extLst>
          </p:cNvPr>
          <p:cNvSpPr/>
          <p:nvPr/>
        </p:nvSpPr>
        <p:spPr>
          <a:xfrm>
            <a:off x="6372200" y="2132857"/>
            <a:ext cx="576064" cy="2664294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49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0" y="332656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93A4C0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93A4C0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1FD16D-1EC7-4DF8-B508-E434D2CAFF42}"/>
              </a:ext>
            </a:extLst>
          </p:cNvPr>
          <p:cNvGrpSpPr/>
          <p:nvPr/>
        </p:nvGrpSpPr>
        <p:grpSpPr>
          <a:xfrm>
            <a:off x="1332147" y="2492896"/>
            <a:ext cx="7199871" cy="2152067"/>
            <a:chOff x="1259631" y="2492896"/>
            <a:chExt cx="7199871" cy="215206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D0308B7-3477-4AE9-869A-8FDB11F8202A}"/>
                </a:ext>
              </a:extLst>
            </p:cNvPr>
            <p:cNvGrpSpPr/>
            <p:nvPr/>
          </p:nvGrpSpPr>
          <p:grpSpPr>
            <a:xfrm>
              <a:off x="5004048" y="2492897"/>
              <a:ext cx="3455454" cy="1386150"/>
              <a:chOff x="5004048" y="2492896"/>
              <a:chExt cx="3240360" cy="1299865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5004048" y="2492896"/>
                <a:ext cx="3240360" cy="573960"/>
                <a:chOff x="4499992" y="2492896"/>
                <a:chExt cx="3852292" cy="573960"/>
              </a:xfrm>
            </p:grpSpPr>
            <p:sp>
              <p:nvSpPr>
                <p:cNvPr id="5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183634" y="2492896"/>
                  <a:ext cx="2952750" cy="2886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400" b="1" dirty="0">
                      <a:solidFill>
                        <a:srgbClr val="93A4C0"/>
                      </a:solidFill>
                      <a:latin typeface="+mj-lt"/>
                      <a:ea typeface="맑은 고딕" pitchFamily="50" charset="-127"/>
                    </a:rPr>
                    <a:t>모델 학습</a:t>
                  </a:r>
                  <a:endParaRPr lang="en-US" altLang="ko-KR" sz="1400" b="1" dirty="0">
                    <a:solidFill>
                      <a:srgbClr val="93A4C0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5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183634" y="2820635"/>
                  <a:ext cx="3168650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Linear, DT, RF, LGBM</a:t>
                  </a:r>
                </a:p>
              </p:txBody>
            </p:sp>
            <p:sp>
              <p:nvSpPr>
                <p:cNvPr id="60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4499992" y="2587888"/>
                  <a:ext cx="60449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rgbClr val="F4D3C0"/>
                      </a:solidFill>
                      <a:latin typeface="+mj-lt"/>
                      <a:ea typeface="맑은 고딕" pitchFamily="50" charset="-127"/>
                    </a:rPr>
                    <a:t>05</a:t>
                  </a:r>
                  <a:endParaRPr lang="ko-KR" altLang="en-US" sz="2500" b="1" dirty="0">
                    <a:solidFill>
                      <a:srgbClr val="F4D3C0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0" name="그룹 29"/>
              <p:cNvGrpSpPr/>
              <p:nvPr/>
            </p:nvGrpSpPr>
            <p:grpSpPr>
              <a:xfrm>
                <a:off x="5004048" y="3218801"/>
                <a:ext cx="3240360" cy="573960"/>
                <a:chOff x="4499992" y="3218801"/>
                <a:chExt cx="3852292" cy="573960"/>
              </a:xfrm>
            </p:grpSpPr>
            <p:sp>
              <p:nvSpPr>
                <p:cNvPr id="5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183634" y="3218801"/>
                  <a:ext cx="2952750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93A4C0"/>
                      </a:solidFill>
                      <a:latin typeface="+mj-lt"/>
                      <a:ea typeface="맑은 고딕" pitchFamily="50" charset="-127"/>
                    </a:rPr>
                    <a:t>Insight</a:t>
                  </a:r>
                </a:p>
              </p:txBody>
            </p:sp>
            <p:sp>
              <p:nvSpPr>
                <p:cNvPr id="5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183634" y="3546540"/>
                  <a:ext cx="3168650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ko-KR" altLang="en-US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시각화 자료 첨부</a:t>
                  </a:r>
                  <a:endPara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57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4499992" y="3313793"/>
                  <a:ext cx="60449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rgbClr val="F4D3C0"/>
                      </a:solidFill>
                      <a:latin typeface="+mj-lt"/>
                      <a:ea typeface="맑은 고딕" pitchFamily="50" charset="-127"/>
                    </a:rPr>
                    <a:t>06</a:t>
                  </a:r>
                  <a:endParaRPr lang="ko-KR" altLang="en-US" sz="2500" b="1" dirty="0">
                    <a:solidFill>
                      <a:srgbClr val="F4D3C0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AD12BE1-F4B9-4F76-9402-D35C2E2CE958}"/>
                </a:ext>
              </a:extLst>
            </p:cNvPr>
            <p:cNvGrpSpPr/>
            <p:nvPr/>
          </p:nvGrpSpPr>
          <p:grpSpPr>
            <a:xfrm>
              <a:off x="1259631" y="2492896"/>
              <a:ext cx="3455455" cy="2152067"/>
              <a:chOff x="5004047" y="2492896"/>
              <a:chExt cx="3240361" cy="2018106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F798086-8BD2-4BAF-8BF5-86D35FA6EBA9}"/>
                  </a:ext>
                </a:extLst>
              </p:cNvPr>
              <p:cNvGrpSpPr/>
              <p:nvPr/>
            </p:nvGrpSpPr>
            <p:grpSpPr>
              <a:xfrm>
                <a:off x="5004047" y="2492896"/>
                <a:ext cx="3240361" cy="566296"/>
                <a:chOff x="4499992" y="2492896"/>
                <a:chExt cx="3852294" cy="566296"/>
              </a:xfrm>
            </p:grpSpPr>
            <p:sp>
              <p:nvSpPr>
                <p:cNvPr id="51" name="Text Box 5">
                  <a:extLst>
                    <a:ext uri="{FF2B5EF4-FFF2-40B4-BE49-F238E27FC236}">
                      <a16:creationId xmlns:a16="http://schemas.microsoft.com/office/drawing/2014/main" id="{03A479BA-B2CC-4B78-9F4D-579298FF70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3634" y="2492896"/>
                  <a:ext cx="2952750" cy="2886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400" b="1" dirty="0">
                      <a:solidFill>
                        <a:srgbClr val="93A4C0"/>
                      </a:solidFill>
                      <a:latin typeface="+mj-lt"/>
                      <a:ea typeface="맑은 고딕" pitchFamily="50" charset="-127"/>
                    </a:rPr>
                    <a:t>주제 선정</a:t>
                  </a:r>
                  <a:endParaRPr lang="en-US" altLang="ko-KR" sz="1400" b="1" dirty="0">
                    <a:solidFill>
                      <a:srgbClr val="93A4C0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61" name="Text Box 11">
                  <a:extLst>
                    <a:ext uri="{FF2B5EF4-FFF2-40B4-BE49-F238E27FC236}">
                      <a16:creationId xmlns:a16="http://schemas.microsoft.com/office/drawing/2014/main" id="{FE42DC1A-B764-4B71-9AB7-FF64C23225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3636" y="2828298"/>
                  <a:ext cx="3168650" cy="2308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ko-KR" altLang="en-US" sz="1100" dirty="0">
                      <a:solidFill>
                        <a:srgbClr val="595959"/>
                      </a:solidFill>
                      <a:latin typeface="+mj-lt"/>
                    </a:rPr>
                    <a:t>한류가 외국인 방문객수에 미치는 영향</a:t>
                  </a:r>
                  <a:endParaRPr lang="en-US" altLang="ko-KR" sz="1100" dirty="0">
                    <a:solidFill>
                      <a:srgbClr val="595959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62" name="TextBox 13">
                  <a:extLst>
                    <a:ext uri="{FF2B5EF4-FFF2-40B4-BE49-F238E27FC236}">
                      <a16:creationId xmlns:a16="http://schemas.microsoft.com/office/drawing/2014/main" id="{2708D66C-6EC4-4DE0-A97C-0F0551D804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99992" y="2587888"/>
                  <a:ext cx="566868" cy="4473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rgbClr val="F4D3C0"/>
                      </a:solidFill>
                      <a:latin typeface="+mj-lt"/>
                      <a:ea typeface="맑은 고딕" pitchFamily="50" charset="-127"/>
                    </a:rPr>
                    <a:t>01</a:t>
                  </a:r>
                  <a:endParaRPr lang="ko-KR" altLang="en-US" sz="2500" b="1" dirty="0">
                    <a:solidFill>
                      <a:srgbClr val="F4D3C0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1130630-E985-4E0C-AF95-59B19D8E7DDF}"/>
                  </a:ext>
                </a:extLst>
              </p:cNvPr>
              <p:cNvGrpSpPr/>
              <p:nvPr/>
            </p:nvGrpSpPr>
            <p:grpSpPr>
              <a:xfrm>
                <a:off x="5004048" y="3218801"/>
                <a:ext cx="3240360" cy="566296"/>
                <a:chOff x="4499992" y="3218801"/>
                <a:chExt cx="3852292" cy="566296"/>
              </a:xfrm>
            </p:grpSpPr>
            <p:sp>
              <p:nvSpPr>
                <p:cNvPr id="48" name="Text Box 5">
                  <a:extLst>
                    <a:ext uri="{FF2B5EF4-FFF2-40B4-BE49-F238E27FC236}">
                      <a16:creationId xmlns:a16="http://schemas.microsoft.com/office/drawing/2014/main" id="{47533C31-AD8D-4465-B61C-E1F8906142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3634" y="3218801"/>
                  <a:ext cx="2952750" cy="2886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400" b="1" dirty="0">
                      <a:solidFill>
                        <a:srgbClr val="93A4C0"/>
                      </a:solidFill>
                      <a:latin typeface="+mj-lt"/>
                      <a:ea typeface="맑은 고딕" pitchFamily="50" charset="-127"/>
                    </a:rPr>
                    <a:t>데이터 선정</a:t>
                  </a:r>
                  <a:endParaRPr lang="en-US" altLang="ko-KR" sz="1400" b="1" dirty="0">
                    <a:solidFill>
                      <a:srgbClr val="93A4C0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49" name="Text Box 11">
                  <a:extLst>
                    <a:ext uri="{FF2B5EF4-FFF2-40B4-BE49-F238E27FC236}">
                      <a16:creationId xmlns:a16="http://schemas.microsoft.com/office/drawing/2014/main" id="{3B6F2295-F16D-42F2-9E65-36372EF313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3634" y="3554203"/>
                  <a:ext cx="3168650" cy="2308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ko-KR" altLang="en-US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데이터 종류와 의미</a:t>
                  </a:r>
                  <a:endPara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50" name="TextBox 13">
                  <a:extLst>
                    <a:ext uri="{FF2B5EF4-FFF2-40B4-BE49-F238E27FC236}">
                      <a16:creationId xmlns:a16="http://schemas.microsoft.com/office/drawing/2014/main" id="{D17D6681-1EA3-40B6-9483-7EF6ECB8AF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99992" y="3313793"/>
                  <a:ext cx="566868" cy="4473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rgbClr val="F4D3C0"/>
                      </a:solidFill>
                      <a:latin typeface="+mj-lt"/>
                      <a:ea typeface="맑은 고딕" pitchFamily="50" charset="-127"/>
                    </a:rPr>
                    <a:t>02</a:t>
                  </a:r>
                  <a:endParaRPr lang="ko-KR" altLang="en-US" sz="2500" b="1" dirty="0">
                    <a:solidFill>
                      <a:srgbClr val="F4D3C0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C22DBBB-0D06-4939-8244-F779C55BF8F4}"/>
                  </a:ext>
                </a:extLst>
              </p:cNvPr>
              <p:cNvGrpSpPr/>
              <p:nvPr/>
            </p:nvGrpSpPr>
            <p:grpSpPr>
              <a:xfrm>
                <a:off x="5004048" y="3944706"/>
                <a:ext cx="3240360" cy="566296"/>
                <a:chOff x="4499992" y="3944706"/>
                <a:chExt cx="3852292" cy="566296"/>
              </a:xfrm>
            </p:grpSpPr>
            <p:sp>
              <p:nvSpPr>
                <p:cNvPr id="42" name="Text Box 5">
                  <a:extLst>
                    <a:ext uri="{FF2B5EF4-FFF2-40B4-BE49-F238E27FC236}">
                      <a16:creationId xmlns:a16="http://schemas.microsoft.com/office/drawing/2014/main" id="{69574DDD-35CA-41FD-BB7E-821B294C2E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3634" y="3944706"/>
                  <a:ext cx="2952750" cy="2886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400" b="1" dirty="0">
                      <a:solidFill>
                        <a:srgbClr val="93A4C0"/>
                      </a:solidFill>
                      <a:latin typeface="+mj-lt"/>
                      <a:ea typeface="맑은 고딕" pitchFamily="50" charset="-127"/>
                    </a:rPr>
                    <a:t>데이터 </a:t>
                  </a:r>
                  <a:r>
                    <a:rPr lang="ko-KR" altLang="en-US" sz="1400" b="1" dirty="0" err="1">
                      <a:solidFill>
                        <a:srgbClr val="93A4C0"/>
                      </a:solidFill>
                      <a:latin typeface="+mj-lt"/>
                      <a:ea typeface="맑은 고딕" pitchFamily="50" charset="-127"/>
                    </a:rPr>
                    <a:t>전처리</a:t>
                  </a:r>
                  <a:endParaRPr lang="en-US" altLang="ko-KR" sz="1400" b="1" dirty="0">
                    <a:solidFill>
                      <a:srgbClr val="93A4C0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46" name="Text Box 11">
                  <a:extLst>
                    <a:ext uri="{FF2B5EF4-FFF2-40B4-BE49-F238E27FC236}">
                      <a16:creationId xmlns:a16="http://schemas.microsoft.com/office/drawing/2014/main" id="{28EC462D-68D1-4D83-9925-39191FAE9C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3634" y="4280108"/>
                  <a:ext cx="3168650" cy="2308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ko-KR" altLang="en-US" sz="11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전처리</a:t>
                  </a:r>
                  <a:r>
                    <a:rPr lang="ko-KR" altLang="en-US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코드</a:t>
                  </a:r>
                  <a:endPara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47" name="TextBox 13">
                  <a:extLst>
                    <a:ext uri="{FF2B5EF4-FFF2-40B4-BE49-F238E27FC236}">
                      <a16:creationId xmlns:a16="http://schemas.microsoft.com/office/drawing/2014/main" id="{D06D0FBB-45B7-4428-B6B8-655E7FC597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99992" y="4039698"/>
                  <a:ext cx="566868" cy="4473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rgbClr val="F4D3C0"/>
                      </a:solidFill>
                      <a:latin typeface="+mj-lt"/>
                      <a:ea typeface="맑은 고딕" pitchFamily="50" charset="-127"/>
                    </a:rPr>
                    <a:t>03</a:t>
                  </a:r>
                  <a:endParaRPr lang="ko-KR" altLang="en-US" sz="2500" b="1" dirty="0">
                    <a:solidFill>
                      <a:srgbClr val="F4D3C0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199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169D48-AFBB-49D0-9625-59E6A7BF50FC}"/>
              </a:ext>
            </a:extLst>
          </p:cNvPr>
          <p:cNvGrpSpPr/>
          <p:nvPr/>
        </p:nvGrpSpPr>
        <p:grpSpPr>
          <a:xfrm>
            <a:off x="374471" y="1585914"/>
            <a:ext cx="8346186" cy="3284289"/>
            <a:chOff x="374471" y="1585914"/>
            <a:chExt cx="8346186" cy="328428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9C27B0D-CD6B-436C-B618-9DEDBC0DF8DF}"/>
                </a:ext>
              </a:extLst>
            </p:cNvPr>
            <p:cNvGrpSpPr/>
            <p:nvPr/>
          </p:nvGrpSpPr>
          <p:grpSpPr>
            <a:xfrm>
              <a:off x="374471" y="2352605"/>
              <a:ext cx="8346186" cy="2517598"/>
              <a:chOff x="350038" y="2636912"/>
              <a:chExt cx="8346186" cy="251759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6814681-2A77-4EE4-A615-E41C27401D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0086"/>
              <a:stretch/>
            </p:blipFill>
            <p:spPr>
              <a:xfrm>
                <a:off x="350038" y="2636912"/>
                <a:ext cx="4134662" cy="2508989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7D3FE5C-8695-41A6-9541-FA60846168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9914"/>
              <a:stretch/>
            </p:blipFill>
            <p:spPr>
              <a:xfrm>
                <a:off x="4561562" y="2636912"/>
                <a:ext cx="4134662" cy="2517598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9B7449-40DC-49B8-98BF-B4318D54C26B}"/>
                </a:ext>
              </a:extLst>
            </p:cNvPr>
            <p:cNvSpPr txBox="1"/>
            <p:nvPr/>
          </p:nvSpPr>
          <p:spPr>
            <a:xfrm>
              <a:off x="3971500" y="158591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컬럼 소개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3591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5C1C90-E4E8-46DF-B9ED-D9D66E38B84F}"/>
              </a:ext>
            </a:extLst>
          </p:cNvPr>
          <p:cNvGrpSpPr/>
          <p:nvPr/>
        </p:nvGrpSpPr>
        <p:grpSpPr>
          <a:xfrm>
            <a:off x="4788024" y="2492896"/>
            <a:ext cx="3735716" cy="2952328"/>
            <a:chOff x="490505" y="1772816"/>
            <a:chExt cx="3735716" cy="295232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5B92033-6939-4E10-8660-C6CBBBBC2258}"/>
                </a:ext>
              </a:extLst>
            </p:cNvPr>
            <p:cNvGrpSpPr/>
            <p:nvPr/>
          </p:nvGrpSpPr>
          <p:grpSpPr>
            <a:xfrm>
              <a:off x="490505" y="2492896"/>
              <a:ext cx="3735716" cy="2232248"/>
              <a:chOff x="899592" y="1916833"/>
              <a:chExt cx="3735716" cy="223224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F9D84AA-E4D7-4568-8A7A-114607E306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6132"/>
              <a:stretch/>
            </p:blipFill>
            <p:spPr>
              <a:xfrm>
                <a:off x="899592" y="1916833"/>
                <a:ext cx="1657581" cy="223224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7B54390-125B-4078-8F49-03F3F6D5C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3868"/>
              <a:stretch/>
            </p:blipFill>
            <p:spPr>
              <a:xfrm>
                <a:off x="2699792" y="1916833"/>
                <a:ext cx="1935516" cy="2232248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78C354A-95FA-4CDA-88ED-105E4562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125" y="1772816"/>
              <a:ext cx="1800476" cy="52394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DC5F9D-8A91-4102-BD93-BF181C962685}"/>
              </a:ext>
            </a:extLst>
          </p:cNvPr>
          <p:cNvGrpSpPr/>
          <p:nvPr/>
        </p:nvGrpSpPr>
        <p:grpSpPr>
          <a:xfrm>
            <a:off x="827584" y="1484784"/>
            <a:ext cx="2964082" cy="4735848"/>
            <a:chOff x="467544" y="1484784"/>
            <a:chExt cx="2964082" cy="473584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C3B140F-C969-4D09-9275-42013BEE8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1979473"/>
              <a:ext cx="2964082" cy="424115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941DF39-8F52-4D79-858F-76D84582E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1348" y="1484784"/>
              <a:ext cx="1076475" cy="314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6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B8ECA6-E534-4E93-BE3A-B35B82D56564}"/>
              </a:ext>
            </a:extLst>
          </p:cNvPr>
          <p:cNvGrpSpPr/>
          <p:nvPr/>
        </p:nvGrpSpPr>
        <p:grpSpPr>
          <a:xfrm>
            <a:off x="1453147" y="2708920"/>
            <a:ext cx="3766925" cy="584775"/>
            <a:chOff x="1451637" y="2708920"/>
            <a:chExt cx="3509289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152614" y="277047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93A4C0"/>
                  </a:solidFill>
                  <a:ea typeface="맑은 고딕" pitchFamily="50" charset="-127"/>
                  <a:cs typeface="굴림" pitchFamily="50" charset="-127"/>
                </a:rPr>
                <a:t>모델 학습</a:t>
              </a:r>
              <a:endParaRPr kumimoji="1" lang="en-US" altLang="ko-KR" sz="2400" b="1" dirty="0">
                <a:solidFill>
                  <a:srgbClr val="93A4C0"/>
                </a:solidFill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51637" y="2708920"/>
              <a:ext cx="56031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93A4C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	</a:t>
              </a:r>
              <a:endParaRPr kumimoji="1" lang="ko-KR" altLang="ko-KR" sz="3200" b="1" dirty="0">
                <a:solidFill>
                  <a:srgbClr val="93A4C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9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A46D7-62F0-4632-8BE7-4BA2CB47C81C}"/>
              </a:ext>
            </a:extLst>
          </p:cNvPr>
          <p:cNvSpPr txBox="1"/>
          <p:nvPr/>
        </p:nvSpPr>
        <p:spPr>
          <a:xfrm>
            <a:off x="305780" y="2190974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</a:t>
            </a:r>
          </a:p>
          <a:p>
            <a:r>
              <a:rPr lang="en-US" altLang="ko-KR" dirty="0"/>
              <a:t>LGBM</a:t>
            </a:r>
          </a:p>
          <a:p>
            <a:r>
              <a:rPr lang="en-US" altLang="ko-KR" dirty="0" err="1"/>
              <a:t>RandomForest</a:t>
            </a:r>
            <a:r>
              <a:rPr lang="en-US" altLang="ko-KR" dirty="0"/>
              <a:t> Regression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96065-C7C2-41E5-BBB1-EB837AAF970A}"/>
              </a:ext>
            </a:extLst>
          </p:cNvPr>
          <p:cNvSpPr txBox="1"/>
          <p:nvPr/>
        </p:nvSpPr>
        <p:spPr>
          <a:xfrm>
            <a:off x="305780" y="32820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각 모델에 들어갈 공통적인 컬럼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7F87D8-28FF-4F3F-996E-DDDAF6BA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3819060"/>
            <a:ext cx="8532440" cy="24586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ED8B7D-4553-4B39-8597-E9D3768D6E45}"/>
              </a:ext>
            </a:extLst>
          </p:cNvPr>
          <p:cNvSpPr/>
          <p:nvPr/>
        </p:nvSpPr>
        <p:spPr>
          <a:xfrm>
            <a:off x="305780" y="1653930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가지의 모델을 이용하여 진행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88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</a:t>
            </a:r>
            <a:r>
              <a:rPr lang="ko-KR" altLang="en-US" dirty="0"/>
              <a:t>독립변수와 종속 변수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91B63-EB4C-411A-8684-A6704BE0AB7D}"/>
              </a:ext>
            </a:extLst>
          </p:cNvPr>
          <p:cNvSpPr txBox="1"/>
          <p:nvPr/>
        </p:nvSpPr>
        <p:spPr>
          <a:xfrm>
            <a:off x="379959" y="139288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독립 변수와 종속 변수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0C4BE-DC8A-4773-8C4C-4EA5660E78DE}"/>
              </a:ext>
            </a:extLst>
          </p:cNvPr>
          <p:cNvSpPr txBox="1"/>
          <p:nvPr/>
        </p:nvSpPr>
        <p:spPr>
          <a:xfrm>
            <a:off x="379959" y="3183691"/>
            <a:ext cx="16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독립 변수 설정</a:t>
            </a:r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1F43B3-4724-4355-B2DA-F0796748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9" y="1901373"/>
            <a:ext cx="7059010" cy="11431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273F34-F3AD-49CA-BBFA-18A7669D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9" y="3692181"/>
            <a:ext cx="4217427" cy="265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</a:t>
            </a:r>
            <a:r>
              <a:rPr lang="ko-KR" altLang="en-US" dirty="0"/>
              <a:t>독립변수와 종속 변수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4E1F1-DEE9-4ABA-9BFF-F110E98C2CF2}"/>
              </a:ext>
            </a:extLst>
          </p:cNvPr>
          <p:cNvSpPr txBox="1"/>
          <p:nvPr/>
        </p:nvSpPr>
        <p:spPr>
          <a:xfrm>
            <a:off x="379959" y="139288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종속 변수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EF790A-F895-49C1-905C-132F871D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1914792" cy="485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7D2B6E-8F0D-4F38-B1B1-18D576705602}"/>
              </a:ext>
            </a:extLst>
          </p:cNvPr>
          <p:cNvSpPr txBox="1"/>
          <p:nvPr/>
        </p:nvSpPr>
        <p:spPr>
          <a:xfrm>
            <a:off x="395536" y="3574325"/>
            <a:ext cx="7783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독립 변수</a:t>
            </a:r>
            <a:endParaRPr lang="en-US" altLang="ko-KR" b="1" dirty="0"/>
          </a:p>
          <a:p>
            <a:r>
              <a:rPr lang="ko-KR" altLang="en-US" dirty="0"/>
              <a:t>전체인원</a:t>
            </a:r>
            <a:r>
              <a:rPr lang="en-US" altLang="ko-KR" dirty="0"/>
              <a:t>, </a:t>
            </a:r>
            <a:r>
              <a:rPr lang="ko-KR" altLang="en-US" dirty="0"/>
              <a:t>한류 현황 지수</a:t>
            </a:r>
            <a:r>
              <a:rPr lang="en-US" altLang="ko-KR" dirty="0"/>
              <a:t>, </a:t>
            </a:r>
            <a:r>
              <a:rPr lang="ko-KR" altLang="en-US" dirty="0"/>
              <a:t>한류 심리 지수</a:t>
            </a:r>
            <a:r>
              <a:rPr lang="en-US" altLang="ko-KR" dirty="0"/>
              <a:t>, </a:t>
            </a:r>
            <a:r>
              <a:rPr lang="ko-KR" altLang="en-US" dirty="0"/>
              <a:t>국제 유가</a:t>
            </a:r>
            <a:r>
              <a:rPr lang="en-US" altLang="ko-KR" dirty="0"/>
              <a:t>, </a:t>
            </a:r>
            <a:r>
              <a:rPr lang="ko-KR" altLang="en-US" dirty="0"/>
              <a:t>환율</a:t>
            </a:r>
            <a:r>
              <a:rPr lang="en-US" altLang="ko-KR" dirty="0"/>
              <a:t>, </a:t>
            </a:r>
            <a:r>
              <a:rPr lang="ko-KR" altLang="en-US" dirty="0"/>
              <a:t>나라 간 직선거리</a:t>
            </a:r>
            <a:r>
              <a:rPr lang="en-US" altLang="ko-KR" dirty="0"/>
              <a:t>, </a:t>
            </a:r>
            <a:r>
              <a:rPr lang="ko-KR" altLang="en-US" dirty="0"/>
              <a:t>행복지수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종속 변수</a:t>
            </a:r>
            <a:endParaRPr lang="en-US" altLang="ko-KR" b="1" dirty="0"/>
          </a:p>
          <a:p>
            <a:r>
              <a:rPr lang="ko-KR" altLang="en-US" dirty="0"/>
              <a:t>관광 인원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3206E-69D0-4711-963A-CB1FBC09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43436"/>
            <a:ext cx="8178547" cy="5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(Linear)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40C52-1A06-412C-9ADB-92AB77739E7A}"/>
              </a:ext>
            </a:extLst>
          </p:cNvPr>
          <p:cNvSpPr txBox="1"/>
          <p:nvPr/>
        </p:nvSpPr>
        <p:spPr>
          <a:xfrm>
            <a:off x="1180476" y="141277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Linear </a:t>
            </a:r>
            <a:r>
              <a:rPr lang="ko-KR" altLang="en-US" b="1" dirty="0"/>
              <a:t>모델 설정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71E086-6008-453C-BD77-6D1238DE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52697"/>
            <a:ext cx="3658111" cy="13717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9BAB77-F52C-4C09-BFD2-270E89BF1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516" y="1952697"/>
            <a:ext cx="4930118" cy="3199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E77860-DE74-4AED-886F-D8D26713FC5E}"/>
              </a:ext>
            </a:extLst>
          </p:cNvPr>
          <p:cNvSpPr txBox="1"/>
          <p:nvPr/>
        </p:nvSpPr>
        <p:spPr>
          <a:xfrm>
            <a:off x="6227217" y="1412776"/>
            <a:ext cx="64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DCB8D-9EB9-482F-A3D5-71D053AC8FC4}"/>
              </a:ext>
            </a:extLst>
          </p:cNvPr>
          <p:cNvSpPr txBox="1"/>
          <p:nvPr/>
        </p:nvSpPr>
        <p:spPr>
          <a:xfrm>
            <a:off x="350676" y="47838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학습의 계수</a:t>
            </a:r>
            <a:r>
              <a:rPr lang="en-US" altLang="ko-KR" b="1" dirty="0"/>
              <a:t>, </a:t>
            </a:r>
            <a:r>
              <a:rPr lang="ko-KR" altLang="en-US" b="1" dirty="0"/>
              <a:t>절편</a:t>
            </a:r>
            <a:r>
              <a:rPr lang="en-US" altLang="ko-KR" b="1" dirty="0"/>
              <a:t>, RMSE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BFB5536-B09A-4FA7-BD4D-7414B302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6" y="5387812"/>
            <a:ext cx="556337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(Linear)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741CA-B183-4968-B805-E7FA6150833F}"/>
              </a:ext>
            </a:extLst>
          </p:cNvPr>
          <p:cNvSpPr txBox="1"/>
          <p:nvPr/>
        </p:nvSpPr>
        <p:spPr>
          <a:xfrm>
            <a:off x="373556" y="1412776"/>
            <a:ext cx="29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파라미터 범위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8FE3C-3D08-49F2-AB45-990A612B9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56" y="1933304"/>
            <a:ext cx="3610479" cy="1743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18BEB5-B9D1-4EBE-996E-0A8F00B9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56" y="4348346"/>
            <a:ext cx="7514354" cy="101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4E0B54-3B3E-4270-91AA-5F9E402410DA}"/>
              </a:ext>
            </a:extLst>
          </p:cNvPr>
          <p:cNvSpPr txBox="1"/>
          <p:nvPr/>
        </p:nvSpPr>
        <p:spPr>
          <a:xfrm>
            <a:off x="373556" y="3827818"/>
            <a:ext cx="242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파라미터 조정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C31455-3A31-4F1B-96BB-8A2E41EB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56" y="6036789"/>
            <a:ext cx="8345065" cy="2476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4A4BD-EBCA-49A9-A2B0-E0016E4C26CA}"/>
              </a:ext>
            </a:extLst>
          </p:cNvPr>
          <p:cNvSpPr txBox="1"/>
          <p:nvPr/>
        </p:nvSpPr>
        <p:spPr>
          <a:xfrm>
            <a:off x="373556" y="5516259"/>
            <a:ext cx="218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파라미터 값</a:t>
            </a:r>
          </a:p>
        </p:txBody>
      </p:sp>
    </p:spTree>
    <p:extLst>
      <p:ext uri="{BB962C8B-B14F-4D97-AF65-F5344CB8AC3E}">
        <p14:creationId xmlns:p14="http://schemas.microsoft.com/office/powerpoint/2010/main" val="132442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(Linear)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741CA-B183-4968-B805-E7FA6150833F}"/>
              </a:ext>
            </a:extLst>
          </p:cNvPr>
          <p:cNvSpPr txBox="1"/>
          <p:nvPr/>
        </p:nvSpPr>
        <p:spPr>
          <a:xfrm>
            <a:off x="561743" y="1412776"/>
            <a:ext cx="29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파라미터 적용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D640D1-3C43-4258-843C-E5BB91D39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45" b="76879"/>
          <a:stretch/>
        </p:blipFill>
        <p:spPr>
          <a:xfrm>
            <a:off x="204526" y="1949525"/>
            <a:ext cx="3616735" cy="7969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80C6FB-FA09-42F4-BF4F-41BE10C0D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85" r="1348"/>
          <a:stretch/>
        </p:blipFill>
        <p:spPr>
          <a:xfrm>
            <a:off x="4086516" y="1949525"/>
            <a:ext cx="4930382" cy="2847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5BB51A-2747-4677-9EAF-21F72EBC87FE}"/>
              </a:ext>
            </a:extLst>
          </p:cNvPr>
          <p:cNvSpPr txBox="1"/>
          <p:nvPr/>
        </p:nvSpPr>
        <p:spPr>
          <a:xfrm>
            <a:off x="204526" y="490138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학습의 계수</a:t>
            </a:r>
            <a:r>
              <a:rPr lang="en-US" altLang="ko-KR" b="1" dirty="0"/>
              <a:t>, </a:t>
            </a:r>
            <a:r>
              <a:rPr lang="ko-KR" altLang="en-US" b="1" dirty="0"/>
              <a:t>절편</a:t>
            </a:r>
            <a:r>
              <a:rPr lang="en-US" altLang="ko-KR" b="1" dirty="0"/>
              <a:t>, RMSE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D72167-FE12-4817-A846-976FFE442B65}"/>
              </a:ext>
            </a:extLst>
          </p:cNvPr>
          <p:cNvSpPr txBox="1"/>
          <p:nvPr/>
        </p:nvSpPr>
        <p:spPr>
          <a:xfrm>
            <a:off x="5363092" y="1412776"/>
            <a:ext cx="237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하이퍼</a:t>
            </a:r>
            <a:r>
              <a:rPr lang="ko-KR" altLang="en-US" b="1" dirty="0"/>
              <a:t> 파라미터 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BA0F9-8AA6-4433-B551-8620E7493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05" y="5445224"/>
            <a:ext cx="7678222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(Linear)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2F717C-4E2F-43BE-9952-B0BA530D6852}"/>
              </a:ext>
            </a:extLst>
          </p:cNvPr>
          <p:cNvSpPr/>
          <p:nvPr/>
        </p:nvSpPr>
        <p:spPr>
          <a:xfrm>
            <a:off x="4139952" y="3530166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1" name="슬라이드 확대/축소 10">
                <a:extLst>
                  <a:ext uri="{FF2B5EF4-FFF2-40B4-BE49-F238E27FC236}">
                    <a16:creationId xmlns:a16="http://schemas.microsoft.com/office/drawing/2014/main" id="{3C7E931A-2C16-404A-996D-E4B958B77C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1987468"/>
                  </p:ext>
                </p:extLst>
              </p:nvPr>
            </p:nvGraphicFramePr>
            <p:xfrm>
              <a:off x="971600" y="2924944"/>
              <a:ext cx="2286000" cy="1714500"/>
            </p:xfrm>
            <a:graphic>
              <a:graphicData uri="http://schemas.microsoft.com/office/powerpoint/2016/slidezoom">
                <pslz:sldZm>
                  <pslz:sldZmObj sldId="372" cId="1794678549">
                    <pslz:zmPr id="{4995A0FE-C137-4CC0-BF5C-272B303EBAE4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슬라이드 확대/축소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C7E931A-2C16-404A-996D-E4B958B77C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2924944"/>
                <a:ext cx="2286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슬라이드 확대/축소 12">
                <a:extLst>
                  <a:ext uri="{FF2B5EF4-FFF2-40B4-BE49-F238E27FC236}">
                    <a16:creationId xmlns:a16="http://schemas.microsoft.com/office/drawing/2014/main" id="{DDEA3796-5865-455E-A58E-34DC3BC8C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2336827"/>
                  </p:ext>
                </p:extLst>
              </p:nvPr>
            </p:nvGraphicFramePr>
            <p:xfrm>
              <a:off x="5819472" y="2924944"/>
              <a:ext cx="2286000" cy="1714500"/>
            </p:xfrm>
            <a:graphic>
              <a:graphicData uri="http://schemas.microsoft.com/office/powerpoint/2016/slidezoom">
                <pslz:sldZm>
                  <pslz:sldZmObj sldId="371" cId="938312551">
                    <pslz:zmPr id="{9923FA21-0F01-45BE-A6AE-7507F4AE2143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슬라이드 확대/축소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DEA3796-5865-455E-A58E-34DC3BC8C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9472" y="2924944"/>
                <a:ext cx="2286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1270A1D-F73C-4E72-BCFD-65F2C1B409AD}"/>
              </a:ext>
            </a:extLst>
          </p:cNvPr>
          <p:cNvSpPr txBox="1"/>
          <p:nvPr/>
        </p:nvSpPr>
        <p:spPr>
          <a:xfrm>
            <a:off x="2807804" y="1888525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예측 값과 실제 값 비교하기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92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B8ECA6-E534-4E93-BE3A-B35B82D56564}"/>
              </a:ext>
            </a:extLst>
          </p:cNvPr>
          <p:cNvGrpSpPr/>
          <p:nvPr/>
        </p:nvGrpSpPr>
        <p:grpSpPr>
          <a:xfrm>
            <a:off x="1453147" y="2708920"/>
            <a:ext cx="3766925" cy="584775"/>
            <a:chOff x="1451637" y="2708920"/>
            <a:chExt cx="3509289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152614" y="277047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93A4C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주제 선정</a:t>
              </a:r>
              <a:endParaRPr kumimoji="1" lang="en-US" altLang="ko-KR" sz="2400" b="1" dirty="0">
                <a:solidFill>
                  <a:srgbClr val="93A4C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51637" y="2708920"/>
              <a:ext cx="56031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93A4C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93A4C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8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(Linear)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2B69B-56DB-48E5-B8C9-5738212D5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47453"/>
            <a:ext cx="6552728" cy="2654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844F3F-D5F2-4530-814D-F30FB2CA0545}"/>
              </a:ext>
            </a:extLst>
          </p:cNvPr>
          <p:cNvSpPr txBox="1"/>
          <p:nvPr/>
        </p:nvSpPr>
        <p:spPr>
          <a:xfrm>
            <a:off x="251520" y="4372828"/>
            <a:ext cx="8640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Actual </a:t>
            </a:r>
            <a:r>
              <a:rPr lang="ko-KR" altLang="en-US" dirty="0" err="1"/>
              <a:t>컬럼에는</a:t>
            </a:r>
            <a:r>
              <a:rPr lang="ko-KR" altLang="en-US" dirty="0"/>
              <a:t> </a:t>
            </a:r>
            <a:r>
              <a:rPr lang="ko-KR" altLang="en-US" dirty="0" err="1"/>
              <a:t>실제값</a:t>
            </a:r>
            <a:r>
              <a:rPr lang="en-US" altLang="ko-KR" dirty="0"/>
              <a:t>, Predicted </a:t>
            </a:r>
            <a:r>
              <a:rPr lang="ko-KR" altLang="en-US" dirty="0"/>
              <a:t>컬럼에는 </a:t>
            </a:r>
            <a:r>
              <a:rPr lang="ko-KR" altLang="en-US" dirty="0" err="1"/>
              <a:t>예측값을</a:t>
            </a:r>
            <a:r>
              <a:rPr lang="ko-KR" altLang="en-US" dirty="0"/>
              <a:t> 담은 데이터 프레임을 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실제값</a:t>
            </a:r>
            <a:r>
              <a:rPr lang="en-US" altLang="ko-KR" dirty="0"/>
              <a:t> (Actual) </a:t>
            </a:r>
            <a:r>
              <a:rPr lang="ko-KR" altLang="en-US" dirty="0"/>
              <a:t>을 </a:t>
            </a:r>
            <a:r>
              <a:rPr lang="en-US" altLang="ko-KR" dirty="0"/>
              <a:t>x</a:t>
            </a:r>
            <a:r>
              <a:rPr lang="ko-KR" altLang="en-US" dirty="0"/>
              <a:t>축에</a:t>
            </a:r>
            <a:r>
              <a:rPr lang="en-US" altLang="ko-KR" dirty="0"/>
              <a:t>, </a:t>
            </a:r>
            <a:r>
              <a:rPr lang="ko-KR" altLang="en-US" dirty="0" err="1"/>
              <a:t>예측값</a:t>
            </a:r>
            <a:r>
              <a:rPr lang="en-US" altLang="ko-KR" dirty="0"/>
              <a:t>(Predicted)</a:t>
            </a:r>
            <a:r>
              <a:rPr lang="ko-KR" altLang="en-US" dirty="0"/>
              <a:t>을 </a:t>
            </a:r>
            <a:r>
              <a:rPr lang="en-US" altLang="ko-KR" dirty="0"/>
              <a:t>y</a:t>
            </a:r>
            <a:r>
              <a:rPr lang="ko-KR" altLang="en-US" dirty="0"/>
              <a:t>축에 놓고 </a:t>
            </a:r>
            <a:r>
              <a:rPr lang="ko-KR" altLang="en-US" dirty="0" err="1"/>
              <a:t>산점도</a:t>
            </a:r>
            <a:r>
              <a:rPr lang="ko-KR" altLang="en-US" dirty="0"/>
              <a:t> 그래프를 그림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그래프 출력</a:t>
            </a:r>
          </a:p>
        </p:txBody>
      </p:sp>
    </p:spTree>
    <p:extLst>
      <p:ext uri="{BB962C8B-B14F-4D97-AF65-F5344CB8AC3E}">
        <p14:creationId xmlns:p14="http://schemas.microsoft.com/office/powerpoint/2010/main" val="17946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(Linear)</a:t>
            </a:r>
            <a:endParaRPr lang="ko-KR" altLang="en-US" dirty="0"/>
          </a:p>
        </p:txBody>
      </p:sp>
      <p:pic>
        <p:nvPicPr>
          <p:cNvPr id="6" name="그림 5" descr="스크린샷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3F2AC97F-0A15-44FF-B7DA-C8472F548C94}"/>
              </a:ext>
            </a:extLst>
          </p:cNvPr>
          <p:cNvPicPr/>
          <p:nvPr/>
        </p:nvPicPr>
        <p:blipFill rotWithShape="1">
          <a:blip r:embed="rId2"/>
          <a:srcRect l="1002" t="1851" r="2258" b="1621"/>
          <a:stretch/>
        </p:blipFill>
        <p:spPr>
          <a:xfrm>
            <a:off x="2594167" y="1556792"/>
            <a:ext cx="3955666" cy="3024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5763F-3094-4102-905C-963F8A226BA7}"/>
              </a:ext>
            </a:extLst>
          </p:cNvPr>
          <p:cNvSpPr txBox="1"/>
          <p:nvPr/>
        </p:nvSpPr>
        <p:spPr>
          <a:xfrm>
            <a:off x="395536" y="485057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인구 수의 </a:t>
            </a:r>
            <a:r>
              <a:rPr lang="en-US" altLang="ko-KR" dirty="0" smtClean="0"/>
              <a:t>100,000 </a:t>
            </a:r>
            <a:r>
              <a:rPr lang="ko-KR" altLang="en-US" dirty="0" smtClean="0"/>
              <a:t>이내의 </a:t>
            </a:r>
            <a:r>
              <a:rPr lang="en-US" altLang="ko-KR" dirty="0" smtClean="0"/>
              <a:t>Linear </a:t>
            </a:r>
            <a:r>
              <a:rPr lang="ko-KR" altLang="en-US" dirty="0" smtClean="0"/>
              <a:t>모델의 </a:t>
            </a:r>
            <a:r>
              <a:rPr lang="ko-KR" altLang="en-US" dirty="0" err="1" smtClean="0"/>
              <a:t>예측값과</a:t>
            </a:r>
            <a:r>
              <a:rPr lang="ko-KR" altLang="en-US" dirty="0" smtClean="0"/>
              <a:t> 실제 값의 비교 시각화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763F-3094-4102-905C-963F8A226BA7}"/>
              </a:ext>
            </a:extLst>
          </p:cNvPr>
          <p:cNvSpPr txBox="1"/>
          <p:nvPr/>
        </p:nvSpPr>
        <p:spPr>
          <a:xfrm>
            <a:off x="395536" y="5363924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가운데 점선을 따라 </a:t>
            </a:r>
            <a:r>
              <a:rPr lang="ko-KR" altLang="en-US" dirty="0" err="1" smtClean="0"/>
              <a:t>산점도가</a:t>
            </a:r>
            <a:r>
              <a:rPr lang="ko-KR" altLang="en-US" dirty="0" smtClean="0"/>
              <a:t> 모여있는 모습을 확인 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3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(LGBM)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691680" y="2492896"/>
            <a:ext cx="5832648" cy="3168352"/>
            <a:chOff x="1691680" y="2492896"/>
            <a:chExt cx="5832648" cy="31683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4CD616-A3D0-48D2-9494-72D6BA3CB169}"/>
                </a:ext>
              </a:extLst>
            </p:cNvPr>
            <p:cNvSpPr txBox="1"/>
            <p:nvPr/>
          </p:nvSpPr>
          <p:spPr>
            <a:xfrm>
              <a:off x="1817694" y="2492896"/>
              <a:ext cx="2041598" cy="1754326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b="1" dirty="0" err="1">
                  <a:latin typeface="+mj-ea"/>
                  <a:ea typeface="+mj-ea"/>
                </a:rPr>
                <a:t>선형회귀</a:t>
              </a:r>
              <a:r>
                <a:rPr lang="ko-KR" altLang="en-US" sz="1350" b="1" dirty="0">
                  <a:latin typeface="+mj-ea"/>
                  <a:ea typeface="+mj-ea"/>
                </a:rPr>
                <a:t> 모델</a:t>
              </a:r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350" b="1" dirty="0">
                  <a:latin typeface="+mj-ea"/>
                  <a:ea typeface="+mj-ea"/>
                </a:rPr>
                <a:t>선형 예측</a:t>
              </a:r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350" b="1" dirty="0">
                  <a:latin typeface="+mj-ea"/>
                  <a:ea typeface="+mj-ea"/>
                </a:rPr>
                <a:t>가중치와 절편 적용</a:t>
              </a:r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350" b="1" dirty="0">
                  <a:latin typeface="+mj-ea"/>
                  <a:ea typeface="+mj-ea"/>
                </a:rPr>
                <a:t>연속적인 데이터에 사용</a:t>
              </a:r>
              <a:endParaRPr lang="en-US" altLang="ko-KR" sz="1350" b="1" dirty="0">
                <a:latin typeface="+mj-ea"/>
                <a:ea typeface="+mj-ea"/>
              </a:endParaRPr>
            </a:p>
            <a:p>
              <a:endParaRPr lang="en-US" altLang="ko-KR" sz="13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4CD616-A3D0-48D2-9494-72D6BA3CB169}"/>
                </a:ext>
              </a:extLst>
            </p:cNvPr>
            <p:cNvSpPr txBox="1"/>
            <p:nvPr/>
          </p:nvSpPr>
          <p:spPr>
            <a:xfrm>
              <a:off x="5166066" y="2492896"/>
              <a:ext cx="2182355" cy="1754326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0" b="1" dirty="0">
                  <a:latin typeface="+mj-ea"/>
                  <a:ea typeface="+mj-ea"/>
                </a:rPr>
                <a:t>LGBM </a:t>
              </a:r>
              <a:r>
                <a:rPr lang="ko-KR" altLang="en-US" sz="1350" b="1" dirty="0">
                  <a:latin typeface="+mj-ea"/>
                  <a:ea typeface="+mj-ea"/>
                </a:rPr>
                <a:t>모델</a:t>
              </a:r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350" b="1" dirty="0">
                  <a:latin typeface="+mj-ea"/>
                  <a:ea typeface="+mj-ea"/>
                </a:rPr>
                <a:t>비선형 예측</a:t>
              </a:r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350" b="1" dirty="0" err="1">
                  <a:latin typeface="+mj-ea"/>
                  <a:ea typeface="+mj-ea"/>
                </a:rPr>
                <a:t>Feature.importance</a:t>
              </a:r>
              <a:r>
                <a:rPr lang="ko-KR" altLang="en-US" sz="1350" b="1" dirty="0">
                  <a:latin typeface="+mj-ea"/>
                  <a:ea typeface="+mj-ea"/>
                </a:rPr>
                <a:t> 적용</a:t>
              </a:r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endParaRPr lang="en-US" altLang="ko-KR" sz="135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350" b="1" dirty="0">
                  <a:latin typeface="+mj-ea"/>
                  <a:ea typeface="+mj-ea"/>
                </a:rPr>
                <a:t>불규칙한 데이터에 사용</a:t>
              </a:r>
              <a:endParaRPr lang="en-US" altLang="ko-KR" sz="1350" b="1" dirty="0">
                <a:latin typeface="+mj-ea"/>
                <a:ea typeface="+mj-ea"/>
              </a:endParaRPr>
            </a:p>
            <a:p>
              <a:endParaRPr lang="en-US" altLang="ko-KR" sz="1350" dirty="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691680" y="4797152"/>
              <a:ext cx="5832648" cy="864096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4D3C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>
                  <a:solidFill>
                    <a:schemeClr val="tx1"/>
                  </a:solidFill>
                </a:rPr>
                <a:t>독립변수의 </a:t>
              </a:r>
              <a:r>
                <a:rPr lang="ko-KR" altLang="en-US" sz="1350" dirty="0" err="1" smtClean="0">
                  <a:solidFill>
                    <a:schemeClr val="tx1"/>
                  </a:solidFill>
                </a:rPr>
                <a:t>전체인원을</a:t>
              </a:r>
              <a:r>
                <a:rPr lang="ko-KR" altLang="en-US" sz="135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350" dirty="0">
                  <a:solidFill>
                    <a:schemeClr val="tx1"/>
                  </a:solidFill>
                </a:rPr>
                <a:t>제거                           불규칙한 데이터 변환 후 적용</a:t>
              </a:r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4226134" y="5121188"/>
            <a:ext cx="745454" cy="216024"/>
          </a:xfrm>
          <a:prstGeom prst="rightArrow">
            <a:avLst/>
          </a:prstGeom>
          <a:solidFill>
            <a:srgbClr val="F4D3C0"/>
          </a:solidFill>
          <a:ln>
            <a:solidFill>
              <a:srgbClr val="F3A5A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1374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(LGBM)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D9DCE-B7BD-4E69-A537-5231AC96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0" y="1628800"/>
            <a:ext cx="8668960" cy="1305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B25217-8828-49C3-A21C-6A2C0164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0" y="3645024"/>
            <a:ext cx="3540615" cy="24596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C75AEA-2CF0-4969-8BE7-D1757D879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3212976"/>
            <a:ext cx="518056" cy="2819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4C1D1D-9FE6-4951-8F30-3B06D006A911}"/>
              </a:ext>
            </a:extLst>
          </p:cNvPr>
          <p:cNvSpPr txBox="1"/>
          <p:nvPr/>
        </p:nvSpPr>
        <p:spPr>
          <a:xfrm>
            <a:off x="237520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 변수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20571-918C-4FCA-9187-A8917D230033}"/>
              </a:ext>
            </a:extLst>
          </p:cNvPr>
          <p:cNvSpPr txBox="1"/>
          <p:nvPr/>
        </p:nvSpPr>
        <p:spPr>
          <a:xfrm>
            <a:off x="4860032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종속 변수</a:t>
            </a:r>
          </a:p>
        </p:txBody>
      </p:sp>
    </p:spTree>
    <p:extLst>
      <p:ext uri="{BB962C8B-B14F-4D97-AF65-F5344CB8AC3E}">
        <p14:creationId xmlns:p14="http://schemas.microsoft.com/office/powerpoint/2010/main" val="11199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(LGBM)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34CF4-8289-4D0B-BC93-36C19C4D8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25"/>
          <a:stretch/>
        </p:blipFill>
        <p:spPr>
          <a:xfrm>
            <a:off x="179512" y="1916832"/>
            <a:ext cx="5763429" cy="9361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D84FCC-8869-4F11-BBB0-CE1EC4D90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33"/>
          <a:stretch/>
        </p:blipFill>
        <p:spPr>
          <a:xfrm>
            <a:off x="179512" y="3614765"/>
            <a:ext cx="5763429" cy="1110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BEE54E-AFA5-4D55-B67C-14DB2153DBD3}"/>
              </a:ext>
            </a:extLst>
          </p:cNvPr>
          <p:cNvSpPr txBox="1"/>
          <p:nvPr/>
        </p:nvSpPr>
        <p:spPr>
          <a:xfrm>
            <a:off x="179513" y="141277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LGBM </a:t>
            </a:r>
            <a:r>
              <a:rPr lang="ko-KR" altLang="en-US" dirty="0"/>
              <a:t>모델을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F6CEB-31E7-48F8-B118-1D79FE3F1978}"/>
              </a:ext>
            </a:extLst>
          </p:cNvPr>
          <p:cNvSpPr txBox="1"/>
          <p:nvPr/>
        </p:nvSpPr>
        <p:spPr>
          <a:xfrm>
            <a:off x="179511" y="3091319"/>
            <a:ext cx="576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Pred1 </a:t>
            </a:r>
            <a:r>
              <a:rPr lang="ko-KR" altLang="en-US" dirty="0"/>
              <a:t>예상 값과 </a:t>
            </a:r>
            <a:r>
              <a:rPr lang="en-US" altLang="ko-KR" dirty="0"/>
              <a:t>RMSE </a:t>
            </a:r>
            <a:r>
              <a:rPr lang="ko-KR" altLang="en-US" dirty="0"/>
              <a:t>추출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50161F-D49F-4C5D-AFAB-1AB2AFAC1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5085184"/>
            <a:ext cx="2896004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(LGBM)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49916-A8D5-4E90-823A-589FE314E17C}"/>
              </a:ext>
            </a:extLst>
          </p:cNvPr>
          <p:cNvSpPr txBox="1"/>
          <p:nvPr/>
        </p:nvSpPr>
        <p:spPr>
          <a:xfrm>
            <a:off x="179512" y="1412776"/>
            <a:ext cx="583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LGBM</a:t>
            </a:r>
            <a:r>
              <a:rPr lang="ko-KR" altLang="en-US" dirty="0"/>
              <a:t> 모델의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선정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34E240-3A3D-404E-A057-02C25622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025921"/>
            <a:ext cx="5763429" cy="352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82B06-2BAA-49BB-B1B4-F73DB520B4EA}"/>
              </a:ext>
            </a:extLst>
          </p:cNvPr>
          <p:cNvSpPr txBox="1"/>
          <p:nvPr/>
        </p:nvSpPr>
        <p:spPr>
          <a:xfrm>
            <a:off x="179512" y="5579948"/>
            <a:ext cx="583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LGBM</a:t>
            </a:r>
            <a:r>
              <a:rPr lang="ko-KR" altLang="en-US" dirty="0"/>
              <a:t> 모델의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값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61ABD3-AD5C-4113-9261-D30A00FDE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15692"/>
            <a:ext cx="587774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(LGBM)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49916-A8D5-4E90-823A-589FE314E17C}"/>
              </a:ext>
            </a:extLst>
          </p:cNvPr>
          <p:cNvSpPr txBox="1"/>
          <p:nvPr/>
        </p:nvSpPr>
        <p:spPr>
          <a:xfrm>
            <a:off x="179512" y="1412776"/>
            <a:ext cx="583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LGBM</a:t>
            </a:r>
            <a:r>
              <a:rPr lang="ko-KR" altLang="en-US" dirty="0"/>
              <a:t> 모델의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학습 후 </a:t>
            </a:r>
            <a:r>
              <a:rPr lang="en-US" altLang="ko-KR" dirty="0"/>
              <a:t>RMSE </a:t>
            </a:r>
            <a:r>
              <a:rPr lang="ko-KR" altLang="en-US" dirty="0"/>
              <a:t>값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6D74AF-5878-47E9-AA18-D0B92C81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4" y="1916832"/>
            <a:ext cx="5620534" cy="34485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13E617-3228-4F83-8DD3-D022592E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4" y="5661248"/>
            <a:ext cx="2886478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(LGBM)</a:t>
            </a:r>
            <a:endParaRPr lang="ko-KR" altLang="en-US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A5EA0E5E-41A7-4DD8-87AB-627092C001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4233782"/>
                  </p:ext>
                </p:extLst>
              </p:nvPr>
            </p:nvGraphicFramePr>
            <p:xfrm>
              <a:off x="827584" y="2744924"/>
              <a:ext cx="3744416" cy="2808312"/>
            </p:xfrm>
            <a:graphic>
              <a:graphicData uri="http://schemas.microsoft.com/office/powerpoint/2016/slidezoom">
                <pslz:sldZm>
                  <pslz:sldZmObj sldId="384" cId="651436058">
                    <pslz:zmPr id="{07A1691D-509E-485C-9E4A-0A31C8087D7A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44416" cy="280831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슬라이드 확대/축소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5EA0E5E-41A7-4DD8-87AB-627092C001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584" y="2744924"/>
                <a:ext cx="3744416" cy="2808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0" name="슬라이드 확대/축소 9">
                <a:extLst>
                  <a:ext uri="{FF2B5EF4-FFF2-40B4-BE49-F238E27FC236}">
                    <a16:creationId xmlns:a16="http://schemas.microsoft.com/office/drawing/2014/main" id="{80C4F91A-A46C-4D6B-91F4-A8930F5A27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6786735"/>
                  </p:ext>
                </p:extLst>
              </p:nvPr>
            </p:nvGraphicFramePr>
            <p:xfrm>
              <a:off x="4816372" y="2933945"/>
              <a:ext cx="3240360" cy="2430270"/>
            </p:xfrm>
            <a:graphic>
              <a:graphicData uri="http://schemas.microsoft.com/office/powerpoint/2016/slidezoom">
                <pslz:sldZm>
                  <pslz:sldZmObj sldId="383" cId="924675879">
                    <pslz:zmPr id="{AA922E92-AC3D-4AA7-9855-5A58883546AE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0360" cy="243027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슬라이드 확대/축소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0C4F91A-A46C-4D6B-91F4-A8930F5A27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6372" y="2933945"/>
                <a:ext cx="3240360" cy="243027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891A49-B4D7-4DF9-ADEA-8AE03A0C2A04}"/>
              </a:ext>
            </a:extLst>
          </p:cNvPr>
          <p:cNvSpPr txBox="1"/>
          <p:nvPr/>
        </p:nvSpPr>
        <p:spPr>
          <a:xfrm>
            <a:off x="1652181" y="1775080"/>
            <a:ext cx="583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피쳐</a:t>
            </a:r>
            <a:r>
              <a:rPr lang="ko-KR" altLang="en-US" dirty="0"/>
              <a:t> 중요도 확인</a:t>
            </a:r>
          </a:p>
        </p:txBody>
      </p:sp>
    </p:spTree>
    <p:extLst>
      <p:ext uri="{BB962C8B-B14F-4D97-AF65-F5344CB8AC3E}">
        <p14:creationId xmlns:p14="http://schemas.microsoft.com/office/powerpoint/2010/main" val="180887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(LGBM)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49916-A8D5-4E90-823A-589FE314E17C}"/>
              </a:ext>
            </a:extLst>
          </p:cNvPr>
          <p:cNvSpPr txBox="1"/>
          <p:nvPr/>
        </p:nvSpPr>
        <p:spPr>
          <a:xfrm>
            <a:off x="755576" y="4437112"/>
            <a:ext cx="7301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피쳐</a:t>
            </a:r>
            <a:r>
              <a:rPr lang="ko-KR" altLang="en-US" dirty="0"/>
              <a:t> 중요도는 각 변수가 예측 결과에 얼마나 영향을 미치는지를 나타냄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X_train</a:t>
            </a:r>
            <a:r>
              <a:rPr lang="ko-KR" altLang="en-US" dirty="0"/>
              <a:t>에 학습된 컬럼과 중요도의 값을 확인 할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1E4FBC-1DE6-4DEE-BCDD-6E866139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1"/>
            <a:ext cx="4077269" cy="20100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DE0381-AE2A-46A8-B48F-1A5232FE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064490"/>
            <a:ext cx="204816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(LGBM)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FB011-F09A-4BF2-BD37-42FC0198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9269"/>
            <a:ext cx="8064896" cy="655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C9A319-9390-4CB7-955B-AB9C3DD5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492896"/>
            <a:ext cx="2448272" cy="3775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1A6939-EA97-4199-8CFE-BA0D276FF872}"/>
              </a:ext>
            </a:extLst>
          </p:cNvPr>
          <p:cNvSpPr txBox="1"/>
          <p:nvPr/>
        </p:nvSpPr>
        <p:spPr>
          <a:xfrm>
            <a:off x="3131840" y="2770463"/>
            <a:ext cx="54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Oil_Price</a:t>
            </a:r>
            <a:r>
              <a:rPr lang="en-US" altLang="ko-KR" dirty="0"/>
              <a:t> </a:t>
            </a:r>
            <a:r>
              <a:rPr lang="ko-KR" altLang="en-US" dirty="0" err="1"/>
              <a:t>피쳐의</a:t>
            </a:r>
            <a:r>
              <a:rPr lang="ko-KR" altLang="en-US" dirty="0"/>
              <a:t> 중요도는 </a:t>
            </a:r>
            <a:r>
              <a:rPr lang="en-US" altLang="ko-KR" dirty="0"/>
              <a:t>1319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 err="1"/>
              <a:t>Oil_Price</a:t>
            </a:r>
            <a:r>
              <a:rPr lang="en-US" altLang="ko-KR" dirty="0"/>
              <a:t> </a:t>
            </a:r>
            <a:r>
              <a:rPr lang="ko-KR" altLang="en-US" dirty="0" err="1"/>
              <a:t>피쳐가</a:t>
            </a:r>
            <a:r>
              <a:rPr lang="ko-KR" altLang="en-US" dirty="0"/>
              <a:t> 모델의 예측에 가장 큰 영향을 미침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score_2 </a:t>
            </a:r>
            <a:r>
              <a:rPr lang="ko-KR" altLang="en-US" dirty="0" err="1"/>
              <a:t>피쳐의</a:t>
            </a:r>
            <a:r>
              <a:rPr lang="ko-KR" altLang="en-US" dirty="0"/>
              <a:t> 중요도는 </a:t>
            </a:r>
            <a:r>
              <a:rPr lang="en-US" altLang="ko-KR" dirty="0"/>
              <a:t>154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/>
              <a:t>score_2 </a:t>
            </a:r>
            <a:r>
              <a:rPr lang="ko-KR" altLang="en-US" dirty="0" err="1"/>
              <a:t>피쳐는</a:t>
            </a:r>
            <a:r>
              <a:rPr lang="ko-KR" altLang="en-US" dirty="0"/>
              <a:t> 모델의 예측에 상대적으로 덜 중요한 역할을 함</a:t>
            </a:r>
          </a:p>
        </p:txBody>
      </p:sp>
    </p:spTree>
    <p:extLst>
      <p:ext uri="{BB962C8B-B14F-4D97-AF65-F5344CB8AC3E}">
        <p14:creationId xmlns:p14="http://schemas.microsoft.com/office/powerpoint/2010/main" val="9246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8347B8-C66D-48ED-BA99-51B06B24E294}"/>
              </a:ext>
            </a:extLst>
          </p:cNvPr>
          <p:cNvGrpSpPr/>
          <p:nvPr/>
        </p:nvGrpSpPr>
        <p:grpSpPr>
          <a:xfrm>
            <a:off x="445135" y="1892732"/>
            <a:ext cx="8253730" cy="3072536"/>
            <a:chOff x="465579" y="1988840"/>
            <a:chExt cx="8253730" cy="30725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4E1E129-D1FB-4A67-8F07-60CF22AB29AF}"/>
                </a:ext>
              </a:extLst>
            </p:cNvPr>
            <p:cNvGrpSpPr/>
            <p:nvPr/>
          </p:nvGrpSpPr>
          <p:grpSpPr>
            <a:xfrm>
              <a:off x="465579" y="2564904"/>
              <a:ext cx="8253730" cy="2496472"/>
              <a:chOff x="465579" y="2221527"/>
              <a:chExt cx="8253730" cy="249647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FE6F1CF-C28B-44D8-80BC-462388A48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5579" y="2221527"/>
                <a:ext cx="3842336" cy="2496472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34BA11D-593E-4AE5-9C1F-511E77476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2724" y="2221527"/>
                <a:ext cx="4126585" cy="2436441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E548DAB-0093-4A82-BBF5-6BD78CE347ED}"/>
                </a:ext>
              </a:extLst>
            </p:cNvPr>
            <p:cNvGrpSpPr/>
            <p:nvPr/>
          </p:nvGrpSpPr>
          <p:grpSpPr>
            <a:xfrm>
              <a:off x="465579" y="1988840"/>
              <a:ext cx="7202765" cy="369332"/>
              <a:chOff x="465579" y="1988840"/>
              <a:chExt cx="7202765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6E297-75B3-4298-9A3F-17C69B12FEE8}"/>
                  </a:ext>
                </a:extLst>
              </p:cNvPr>
              <p:cNvSpPr txBox="1"/>
              <p:nvPr/>
            </p:nvSpPr>
            <p:spPr>
              <a:xfrm>
                <a:off x="465579" y="1988840"/>
                <a:ext cx="2880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연도 별 외국인 방문객 수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EBB5B1-D53E-4806-9F45-C67A9B1523B9}"/>
                  </a:ext>
                </a:extLst>
              </p:cNvPr>
              <p:cNvSpPr txBox="1"/>
              <p:nvPr/>
            </p:nvSpPr>
            <p:spPr>
              <a:xfrm>
                <a:off x="4572000" y="1988840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외국인 방문객의 경제적 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69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(LGBM)</a:t>
            </a:r>
            <a:endParaRPr lang="ko-KR" altLang="en-US" dirty="0"/>
          </a:p>
        </p:txBody>
      </p:sp>
      <p:pic>
        <p:nvPicPr>
          <p:cNvPr id="6" name="그림 5" descr="스크린샷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A24E521E-BF6C-4D6E-BE46-2C0BAA573933}"/>
              </a:ext>
            </a:extLst>
          </p:cNvPr>
          <p:cNvPicPr/>
          <p:nvPr/>
        </p:nvPicPr>
        <p:blipFill rotWithShape="1">
          <a:blip r:embed="rId2"/>
          <a:srcRect l="1256" r="3261" b="1367"/>
          <a:stretch/>
        </p:blipFill>
        <p:spPr>
          <a:xfrm>
            <a:off x="2286940" y="1552972"/>
            <a:ext cx="4138073" cy="3157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5763F-3094-4102-905C-963F8A226BA7}"/>
              </a:ext>
            </a:extLst>
          </p:cNvPr>
          <p:cNvSpPr txBox="1"/>
          <p:nvPr/>
        </p:nvSpPr>
        <p:spPr>
          <a:xfrm>
            <a:off x="395536" y="485057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인구 수의 </a:t>
            </a:r>
            <a:r>
              <a:rPr lang="en-US" altLang="ko-KR" dirty="0" smtClean="0"/>
              <a:t>100,000 </a:t>
            </a:r>
            <a:r>
              <a:rPr lang="ko-KR" altLang="en-US" dirty="0" smtClean="0"/>
              <a:t>이내의 </a:t>
            </a:r>
            <a:r>
              <a:rPr lang="en-US" altLang="ko-KR" dirty="0" smtClean="0"/>
              <a:t>LGBM</a:t>
            </a:r>
            <a:r>
              <a:rPr lang="ko-KR" altLang="en-US" dirty="0" smtClean="0"/>
              <a:t>모델의 </a:t>
            </a:r>
            <a:r>
              <a:rPr lang="ko-KR" altLang="en-US" dirty="0" err="1" smtClean="0"/>
              <a:t>예측값과</a:t>
            </a:r>
            <a:r>
              <a:rPr lang="ko-KR" altLang="en-US" dirty="0" smtClean="0"/>
              <a:t> 실제 값의 비교 시각화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5763F-3094-4102-905C-963F8A226BA7}"/>
              </a:ext>
            </a:extLst>
          </p:cNvPr>
          <p:cNvSpPr txBox="1"/>
          <p:nvPr/>
        </p:nvSpPr>
        <p:spPr>
          <a:xfrm>
            <a:off x="395536" y="5363924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</a:t>
            </a:r>
            <a:r>
              <a:rPr lang="ko-KR" altLang="en-US" dirty="0" smtClean="0"/>
              <a:t>모델보다는 </a:t>
            </a:r>
            <a:r>
              <a:rPr lang="ko-KR" altLang="en-US" dirty="0" err="1" smtClean="0"/>
              <a:t>예상값과</a:t>
            </a:r>
            <a:r>
              <a:rPr lang="ko-KR" altLang="en-US" dirty="0" smtClean="0"/>
              <a:t> 실제 값이 조금은 다른 모습을 보여줌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4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(Random Forest)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4C06F-D98B-4BAE-8F78-4A1C4044E17C}"/>
              </a:ext>
            </a:extLst>
          </p:cNvPr>
          <p:cNvSpPr txBox="1"/>
          <p:nvPr/>
        </p:nvSpPr>
        <p:spPr>
          <a:xfrm>
            <a:off x="179512" y="141277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LGBM </a:t>
            </a:r>
            <a:r>
              <a:rPr lang="ko-KR" altLang="en-US" dirty="0"/>
              <a:t>모델과 동일한 데이터를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D9DCE-B7BD-4E69-A537-5231AC96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0" y="1951487"/>
            <a:ext cx="8668960" cy="1305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B25217-8828-49C3-A21C-6A2C0164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0" y="3786011"/>
            <a:ext cx="3540615" cy="24596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C75AEA-2CF0-4969-8BE7-D1757D879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3425972"/>
            <a:ext cx="518056" cy="2819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4C1D1D-9FE6-4951-8F30-3B06D006A911}"/>
              </a:ext>
            </a:extLst>
          </p:cNvPr>
          <p:cNvSpPr txBox="1"/>
          <p:nvPr/>
        </p:nvSpPr>
        <p:spPr>
          <a:xfrm>
            <a:off x="237520" y="33366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독립 변수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20571-918C-4FCA-9187-A8917D230033}"/>
              </a:ext>
            </a:extLst>
          </p:cNvPr>
          <p:cNvSpPr txBox="1"/>
          <p:nvPr/>
        </p:nvSpPr>
        <p:spPr>
          <a:xfrm>
            <a:off x="4860032" y="33366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종속 변수</a:t>
            </a:r>
          </a:p>
        </p:txBody>
      </p:sp>
    </p:spTree>
    <p:extLst>
      <p:ext uri="{BB962C8B-B14F-4D97-AF65-F5344CB8AC3E}">
        <p14:creationId xmlns:p14="http://schemas.microsoft.com/office/powerpoint/2010/main" val="2680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(Random Forest)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5841B-DE3C-4B51-9C9E-31D57C2F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953858"/>
            <a:ext cx="8712968" cy="539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9CEB30-29F2-4B48-9950-B6261BE9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9" y="3562932"/>
            <a:ext cx="5477639" cy="1162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1D4DA-D7D5-487D-8E20-29820C4FC819}"/>
              </a:ext>
            </a:extLst>
          </p:cNvPr>
          <p:cNvSpPr txBox="1"/>
          <p:nvPr/>
        </p:nvSpPr>
        <p:spPr>
          <a:xfrm>
            <a:off x="179512" y="141277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데이터와 테스트 데이터를 나눔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3AE91-1BDB-40BB-8754-1E33C173A62D}"/>
              </a:ext>
            </a:extLst>
          </p:cNvPr>
          <p:cNvSpPr txBox="1"/>
          <p:nvPr/>
        </p:nvSpPr>
        <p:spPr>
          <a:xfrm>
            <a:off x="179512" y="2983925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랜덤 포레스트 모델 객체를 생성</a:t>
            </a:r>
          </a:p>
        </p:txBody>
      </p:sp>
    </p:spTree>
    <p:extLst>
      <p:ext uri="{BB962C8B-B14F-4D97-AF65-F5344CB8AC3E}">
        <p14:creationId xmlns:p14="http://schemas.microsoft.com/office/powerpoint/2010/main" val="28288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(Random Forest)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1D4DA-D7D5-487D-8E20-29820C4FC819}"/>
              </a:ext>
            </a:extLst>
          </p:cNvPr>
          <p:cNvSpPr txBox="1"/>
          <p:nvPr/>
        </p:nvSpPr>
        <p:spPr>
          <a:xfrm>
            <a:off x="179512" y="141277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GridSearchCV</a:t>
            </a:r>
            <a:r>
              <a:rPr lang="ko-KR" altLang="en-US" dirty="0"/>
              <a:t>로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016EC2-7B27-4CCA-90D0-72C81AB3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7277"/>
            <a:ext cx="6878010" cy="21434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39E982-8CDB-4CD9-8053-A0E63626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700371"/>
            <a:ext cx="2353003" cy="609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50052-5BBD-4586-89B9-986BA5CDCD01}"/>
              </a:ext>
            </a:extLst>
          </p:cNvPr>
          <p:cNvSpPr txBox="1"/>
          <p:nvPr/>
        </p:nvSpPr>
        <p:spPr>
          <a:xfrm>
            <a:off x="179512" y="419587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9CCAC-325F-4F7E-8B68-64DAA6F60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1" y="5517232"/>
            <a:ext cx="864038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(Random Forest)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1D4DA-D7D5-487D-8E20-29820C4FC819}"/>
              </a:ext>
            </a:extLst>
          </p:cNvPr>
          <p:cNvSpPr txBox="1"/>
          <p:nvPr/>
        </p:nvSpPr>
        <p:spPr>
          <a:xfrm>
            <a:off x="179512" y="141277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파라미터로 다시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1E8A2-4AEE-408F-B62F-A7425A99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25843"/>
            <a:ext cx="8056732" cy="1844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429E99-1F4B-47F7-AB44-E3472908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427308"/>
            <a:ext cx="5010849" cy="876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92F439-DBAE-47F9-86C1-19D23D2F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447466"/>
            <a:ext cx="1352739" cy="285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C1FCEC-7C09-4A2F-8AB0-E30A02E50846}"/>
              </a:ext>
            </a:extLst>
          </p:cNvPr>
          <p:cNvSpPr txBox="1"/>
          <p:nvPr/>
        </p:nvSpPr>
        <p:spPr>
          <a:xfrm>
            <a:off x="179512" y="391424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RMSE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81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(Random Forest)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31EDAA-4C9F-49B0-A0EE-58EE951A6020}"/>
              </a:ext>
            </a:extLst>
          </p:cNvPr>
          <p:cNvGrpSpPr/>
          <p:nvPr/>
        </p:nvGrpSpPr>
        <p:grpSpPr>
          <a:xfrm>
            <a:off x="5148064" y="2276872"/>
            <a:ext cx="2733675" cy="2775651"/>
            <a:chOff x="1165409" y="2297635"/>
            <a:chExt cx="2733675" cy="27756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81D4DA-D7D5-487D-8E20-29820C4FC819}"/>
                </a:ext>
              </a:extLst>
            </p:cNvPr>
            <p:cNvSpPr txBox="1"/>
            <p:nvPr/>
          </p:nvSpPr>
          <p:spPr>
            <a:xfrm>
              <a:off x="1829511" y="2297635"/>
              <a:ext cx="1405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피쳐</a:t>
              </a:r>
              <a:r>
                <a:rPr lang="ko-KR" altLang="en-US" dirty="0"/>
                <a:t> 중요도</a:t>
              </a:r>
            </a:p>
          </p:txBody>
        </p:sp>
        <p:pic>
          <p:nvPicPr>
            <p:cNvPr id="14" name="그림 1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BD85D81-D3C8-4FFB-B52D-052E533F5D1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65409" y="2863486"/>
              <a:ext cx="2733675" cy="22098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CA51D1-DBCB-46D4-9624-FCB948F9E35E}"/>
              </a:ext>
            </a:extLst>
          </p:cNvPr>
          <p:cNvGrpSpPr/>
          <p:nvPr/>
        </p:nvGrpSpPr>
        <p:grpSpPr>
          <a:xfrm>
            <a:off x="938102" y="1763524"/>
            <a:ext cx="2625786" cy="4473788"/>
            <a:chOff x="899592" y="1763524"/>
            <a:chExt cx="2625786" cy="44737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874D41B-90EB-42B1-AC07-105E4B0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592" y="2276872"/>
              <a:ext cx="2625786" cy="39604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0FD415-BE19-44A7-96B6-F6552AFCEEEC}"/>
                </a:ext>
              </a:extLst>
            </p:cNvPr>
            <p:cNvSpPr txBox="1"/>
            <p:nvPr/>
          </p:nvSpPr>
          <p:spPr>
            <a:xfrm>
              <a:off x="1096361" y="176352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피쳐</a:t>
              </a:r>
              <a:r>
                <a:rPr lang="ko-KR" altLang="en-US" dirty="0"/>
                <a:t> 중요도 시각화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7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 설명</a:t>
            </a:r>
            <a:r>
              <a:rPr lang="en-US" altLang="ko-KR" dirty="0"/>
              <a:t>(Random Forest)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535E71-FF33-4C98-BA3B-C04234448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04" y="1552973"/>
            <a:ext cx="4085393" cy="3157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5763F-3094-4102-905C-963F8A226BA7}"/>
              </a:ext>
            </a:extLst>
          </p:cNvPr>
          <p:cNvSpPr txBox="1"/>
          <p:nvPr/>
        </p:nvSpPr>
        <p:spPr>
          <a:xfrm>
            <a:off x="395536" y="48505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인구 수의 </a:t>
            </a:r>
            <a:r>
              <a:rPr lang="en-US" altLang="ko-KR" dirty="0" smtClean="0"/>
              <a:t>100,000 </a:t>
            </a:r>
            <a:r>
              <a:rPr lang="ko-KR" altLang="en-US" dirty="0" smtClean="0"/>
              <a:t>이내의 </a:t>
            </a:r>
            <a:r>
              <a:rPr lang="en-US" altLang="ko-KR" dirty="0" smtClean="0"/>
              <a:t>Random Forest</a:t>
            </a:r>
            <a:r>
              <a:rPr lang="ko-KR" altLang="en-US" dirty="0" smtClean="0"/>
              <a:t>모델의 예측 값과 실제 값의 비교 시각화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5763F-3094-4102-905C-963F8A226BA7}"/>
              </a:ext>
            </a:extLst>
          </p:cNvPr>
          <p:cNvSpPr txBox="1"/>
          <p:nvPr/>
        </p:nvSpPr>
        <p:spPr>
          <a:xfrm>
            <a:off x="395536" y="5363924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&gt; LGBM &gt; Random Forest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5763F-3094-4102-905C-963F8A226BA7}"/>
              </a:ext>
            </a:extLst>
          </p:cNvPr>
          <p:cNvSpPr txBox="1"/>
          <p:nvPr/>
        </p:nvSpPr>
        <p:spPr>
          <a:xfrm>
            <a:off x="395536" y="587727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모델 순으로 예측 값과 실제 값의 차이가 커짐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9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B8ECA6-E534-4E93-BE3A-B35B82D56564}"/>
              </a:ext>
            </a:extLst>
          </p:cNvPr>
          <p:cNvGrpSpPr/>
          <p:nvPr/>
        </p:nvGrpSpPr>
        <p:grpSpPr>
          <a:xfrm>
            <a:off x="1453147" y="2739698"/>
            <a:ext cx="4270980" cy="584775"/>
            <a:chOff x="1451637" y="2739698"/>
            <a:chExt cx="3978870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152614" y="2739698"/>
              <a:ext cx="327789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93A4C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Insight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51637" y="2739698"/>
              <a:ext cx="56031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93A4C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	</a:t>
              </a:r>
              <a:endParaRPr kumimoji="1" lang="ko-KR" altLang="ko-KR" sz="3200" b="1" dirty="0">
                <a:solidFill>
                  <a:srgbClr val="93A4C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47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D12D2D-1E0E-4FD1-9284-67D1AAF15C4C}"/>
              </a:ext>
            </a:extLst>
          </p:cNvPr>
          <p:cNvGrpSpPr/>
          <p:nvPr/>
        </p:nvGrpSpPr>
        <p:grpSpPr>
          <a:xfrm>
            <a:off x="251520" y="1628800"/>
            <a:ext cx="8568952" cy="646331"/>
            <a:chOff x="251520" y="1628800"/>
            <a:chExt cx="8568952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108315-48A5-4D55-8F5D-D18C6D8EE3E7}"/>
                </a:ext>
              </a:extLst>
            </p:cNvPr>
            <p:cNvSpPr txBox="1"/>
            <p:nvPr/>
          </p:nvSpPr>
          <p:spPr>
            <a:xfrm>
              <a:off x="827584" y="1628800"/>
              <a:ext cx="7992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r>
                <a:rPr lang="ko-KR" altLang="en-US" dirty="0"/>
                <a:t>개의 모델을 학습 시 기본적으로 한류지수인 </a:t>
              </a:r>
              <a:r>
                <a:rPr lang="en-US" altLang="ko-KR" dirty="0"/>
                <a:t>score_1(</a:t>
              </a:r>
              <a:r>
                <a:rPr lang="ko-KR" altLang="en-US" dirty="0"/>
                <a:t>한류현황지수</a:t>
              </a:r>
              <a:r>
                <a:rPr lang="en-US" altLang="ko-KR" dirty="0"/>
                <a:t>)</a:t>
              </a:r>
              <a:r>
                <a:rPr lang="ko-KR" altLang="en-US" dirty="0"/>
                <a:t>은</a:t>
              </a:r>
              <a:endParaRPr lang="en-US" altLang="ko-KR" dirty="0"/>
            </a:p>
            <a:p>
              <a:r>
                <a:rPr lang="ko-KR" altLang="en-US" dirty="0"/>
                <a:t>준수한 영향성을 보임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094D4-E42E-4DDF-B8F5-0D0B0776BA67}"/>
                </a:ext>
              </a:extLst>
            </p:cNvPr>
            <p:cNvSpPr txBox="1"/>
            <p:nvPr/>
          </p:nvSpPr>
          <p:spPr>
            <a:xfrm>
              <a:off x="251520" y="1751910"/>
              <a:ext cx="288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1</a:t>
              </a:r>
              <a:endParaRPr lang="ko-KR" altLang="en-US" sz="2000" b="1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48A654F-C78A-404A-B988-1B442F49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06" y="2850904"/>
            <a:ext cx="2245279" cy="3429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8E1A9B-B843-4B63-B36D-8BB9FB9D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025" y="2850903"/>
            <a:ext cx="2350066" cy="3429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C89D95-0DE3-49C8-B89B-0E62DB3EE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010"/>
          <a:stretch/>
        </p:blipFill>
        <p:spPr>
          <a:xfrm>
            <a:off x="827584" y="3736613"/>
            <a:ext cx="2140340" cy="165758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5B5FCB-76BD-4717-81FA-DC23FCC52F2C}"/>
              </a:ext>
            </a:extLst>
          </p:cNvPr>
          <p:cNvSpPr/>
          <p:nvPr/>
        </p:nvSpPr>
        <p:spPr>
          <a:xfrm>
            <a:off x="775476" y="4291354"/>
            <a:ext cx="2212348" cy="289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86AE58-24B3-4A77-92C8-BCDBCC995072}"/>
              </a:ext>
            </a:extLst>
          </p:cNvPr>
          <p:cNvSpPr/>
          <p:nvPr/>
        </p:nvSpPr>
        <p:spPr>
          <a:xfrm>
            <a:off x="3727804" y="3989852"/>
            <a:ext cx="2212348" cy="591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91C7C9-99E7-44E0-AC4B-033BDB40E2ED}"/>
              </a:ext>
            </a:extLst>
          </p:cNvPr>
          <p:cNvSpPr/>
          <p:nvPr/>
        </p:nvSpPr>
        <p:spPr>
          <a:xfrm>
            <a:off x="6536116" y="3933056"/>
            <a:ext cx="2212348" cy="591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04F395-3AB1-423F-BFE6-E94868A4A62A}"/>
              </a:ext>
            </a:extLst>
          </p:cNvPr>
          <p:cNvSpPr txBox="1"/>
          <p:nvPr/>
        </p:nvSpPr>
        <p:spPr>
          <a:xfrm>
            <a:off x="1501292" y="3072280"/>
            <a:ext cx="792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가중치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F62CCF-33DC-4311-A11E-F7E344F5D011}"/>
              </a:ext>
            </a:extLst>
          </p:cNvPr>
          <p:cNvSpPr txBox="1"/>
          <p:nvPr/>
        </p:nvSpPr>
        <p:spPr>
          <a:xfrm>
            <a:off x="4430108" y="2378351"/>
            <a:ext cx="80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LGBM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482F5B-B5E4-4781-9704-7EDE7D57EDD8}"/>
              </a:ext>
            </a:extLst>
          </p:cNvPr>
          <p:cNvSpPr txBox="1"/>
          <p:nvPr/>
        </p:nvSpPr>
        <p:spPr>
          <a:xfrm>
            <a:off x="6881101" y="2380172"/>
            <a:ext cx="165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Random Forest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81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566521-E8C4-485F-811B-24C2A2BDCEC5}"/>
              </a:ext>
            </a:extLst>
          </p:cNvPr>
          <p:cNvGrpSpPr/>
          <p:nvPr/>
        </p:nvGrpSpPr>
        <p:grpSpPr>
          <a:xfrm>
            <a:off x="251520" y="1772816"/>
            <a:ext cx="8568952" cy="646331"/>
            <a:chOff x="251520" y="2539862"/>
            <a:chExt cx="8568952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9C9AA4-6ECE-4F35-8CF9-42356D4F4BB2}"/>
                </a:ext>
              </a:extLst>
            </p:cNvPr>
            <p:cNvSpPr txBox="1"/>
            <p:nvPr/>
          </p:nvSpPr>
          <p:spPr>
            <a:xfrm>
              <a:off x="827584" y="2539862"/>
              <a:ext cx="7992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r>
                <a:rPr lang="ko-KR" altLang="en-US" dirty="0"/>
                <a:t>개의 모델 중 </a:t>
              </a:r>
              <a:r>
                <a:rPr lang="ko-KR" altLang="en-US" b="1" dirty="0"/>
                <a:t>선형회귀</a:t>
              </a:r>
              <a:r>
                <a:rPr lang="ko-KR" altLang="en-US" dirty="0"/>
                <a:t>는 변수들 간의 </a:t>
              </a:r>
              <a:r>
                <a:rPr lang="ko-KR" altLang="en-US" b="1" dirty="0"/>
                <a:t>선형 관계를 모델링</a:t>
              </a:r>
              <a:r>
                <a:rPr lang="ko-KR" altLang="en-US" dirty="0"/>
                <a:t>하는 회귀 분석이며</a:t>
              </a:r>
              <a:endParaRPr lang="en-US" altLang="ko-KR" dirty="0"/>
            </a:p>
            <a:p>
              <a:r>
                <a:rPr lang="ko-KR" altLang="en-US" dirty="0"/>
                <a:t>나머지 </a:t>
              </a:r>
              <a:r>
                <a:rPr lang="en-US" altLang="ko-KR" dirty="0"/>
                <a:t>2</a:t>
              </a:r>
              <a:r>
                <a:rPr lang="ko-KR" altLang="en-US" dirty="0"/>
                <a:t>개의 </a:t>
              </a:r>
              <a:r>
                <a:rPr lang="ko-KR" altLang="en-US" b="1" dirty="0"/>
                <a:t>트리 기반 회귀 모델 </a:t>
              </a:r>
              <a:r>
                <a:rPr lang="ko-KR" altLang="en-US" dirty="0"/>
                <a:t>은 </a:t>
              </a:r>
              <a:r>
                <a:rPr lang="ko-KR" altLang="en-US" b="1" dirty="0"/>
                <a:t>비선형성을 모델링</a:t>
              </a:r>
              <a:r>
                <a:rPr lang="ko-KR" altLang="en-US" dirty="0"/>
                <a:t>함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520987-E313-482B-AD44-744651AE1627}"/>
                </a:ext>
              </a:extLst>
            </p:cNvPr>
            <p:cNvSpPr txBox="1"/>
            <p:nvPr/>
          </p:nvSpPr>
          <p:spPr>
            <a:xfrm>
              <a:off x="251520" y="2662972"/>
              <a:ext cx="288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2</a:t>
              </a:r>
              <a:endParaRPr lang="ko-KR" altLang="en-US" sz="20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0E9595-7502-4282-B6B8-C81424E67D48}"/>
              </a:ext>
            </a:extLst>
          </p:cNvPr>
          <p:cNvGrpSpPr/>
          <p:nvPr/>
        </p:nvGrpSpPr>
        <p:grpSpPr>
          <a:xfrm>
            <a:off x="251520" y="3429000"/>
            <a:ext cx="8568952" cy="646331"/>
            <a:chOff x="251520" y="3450924"/>
            <a:chExt cx="8568952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1E5BEE-1F5A-4564-9C23-0CA728828001}"/>
                </a:ext>
              </a:extLst>
            </p:cNvPr>
            <p:cNvSpPr txBox="1"/>
            <p:nvPr/>
          </p:nvSpPr>
          <p:spPr>
            <a:xfrm>
              <a:off x="827584" y="3450924"/>
              <a:ext cx="7992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데이터셋 자체가 크지 않으며 회귀 문제를 풀고 각각의 변수들의 가중치와</a:t>
              </a:r>
              <a:endParaRPr lang="en-US" altLang="ko-KR" dirty="0"/>
            </a:p>
            <a:p>
              <a:r>
                <a:rPr lang="ko-KR" altLang="en-US" dirty="0"/>
                <a:t>영향성을 보기에는 선형회귀 모델이 가장 적합하다고 생각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D76277-B464-42B9-B3B5-A8ADAA1B066F}"/>
                </a:ext>
              </a:extLst>
            </p:cNvPr>
            <p:cNvSpPr txBox="1"/>
            <p:nvPr/>
          </p:nvSpPr>
          <p:spPr>
            <a:xfrm>
              <a:off x="251520" y="3574034"/>
              <a:ext cx="288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3</a:t>
              </a:r>
              <a:endParaRPr lang="ko-KR" altLang="en-US" sz="20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F6491E-4B45-48C3-A77B-FAED94B5D2CE}"/>
              </a:ext>
            </a:extLst>
          </p:cNvPr>
          <p:cNvGrpSpPr/>
          <p:nvPr/>
        </p:nvGrpSpPr>
        <p:grpSpPr>
          <a:xfrm>
            <a:off x="251520" y="5085184"/>
            <a:ext cx="8568952" cy="400110"/>
            <a:chOff x="251520" y="4346597"/>
            <a:chExt cx="8568952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E637CE-C023-4BA1-A0DD-8DFCAF1812D6}"/>
                </a:ext>
              </a:extLst>
            </p:cNvPr>
            <p:cNvSpPr txBox="1"/>
            <p:nvPr/>
          </p:nvSpPr>
          <p:spPr>
            <a:xfrm>
              <a:off x="827584" y="4361986"/>
              <a:ext cx="799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트리 기반 비선형 학습을 하기에는 데이터셋이 너무 작고 변수들의 수가 적음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307B5B-AF0B-4346-AA97-5AA8055E7DB4}"/>
                </a:ext>
              </a:extLst>
            </p:cNvPr>
            <p:cNvSpPr txBox="1"/>
            <p:nvPr/>
          </p:nvSpPr>
          <p:spPr>
            <a:xfrm>
              <a:off x="251520" y="4346597"/>
              <a:ext cx="288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4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3949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5BF3C-FBA5-46AC-AC26-8B9097389FF5}"/>
              </a:ext>
            </a:extLst>
          </p:cNvPr>
          <p:cNvSpPr txBox="1"/>
          <p:nvPr/>
        </p:nvSpPr>
        <p:spPr>
          <a:xfrm>
            <a:off x="575556" y="1700808"/>
            <a:ext cx="79928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한류</a:t>
            </a:r>
            <a:r>
              <a:rPr lang="ko-KR" altLang="en-US" sz="2000" dirty="0"/>
              <a:t>는 한국의 엔터테인먼트 산업의</a:t>
            </a:r>
            <a:r>
              <a:rPr lang="en-US" altLang="ko-KR" sz="2000" dirty="0"/>
              <a:t> </a:t>
            </a:r>
            <a:r>
              <a:rPr lang="ko-KR" altLang="en-US" sz="2000" dirty="0"/>
              <a:t>성공적인 글로벌 확장과 함께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국제적인 인기</a:t>
            </a:r>
            <a:r>
              <a:rPr lang="ko-KR" altLang="en-US" sz="2000" dirty="0"/>
              <a:t>를 끌고 있음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이로 인해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한류는 외국인 방문객 수에 영향을 미친다</a:t>
            </a:r>
            <a:r>
              <a:rPr lang="en-US" altLang="ko-KR" sz="2000" b="1" dirty="0"/>
              <a:t> </a:t>
            </a:r>
            <a:r>
              <a:rPr lang="ko-KR" altLang="en-US" sz="2000" dirty="0"/>
              <a:t>라고 생각함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과연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다른 요인에 비해 얼마만큼의 비중이 있는지에 대한 궁금증 해소</a:t>
            </a:r>
            <a:r>
              <a:rPr lang="ko-KR" altLang="en-US" sz="2000" dirty="0"/>
              <a:t>를 위해 주제를 선정하였음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한류가 한국 관광 및 한국산 소비재 수출 등에 미치는 영향을 파악하여</a:t>
            </a:r>
            <a:r>
              <a:rPr lang="en-US" altLang="ko-KR" sz="2000" dirty="0"/>
              <a:t>,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외국인 방문자 수를 예측하는 모델</a:t>
            </a:r>
            <a:r>
              <a:rPr lang="ko-KR" altLang="en-US" sz="2000" dirty="0"/>
              <a:t>을 작성함</a:t>
            </a:r>
          </a:p>
        </p:txBody>
      </p:sp>
    </p:spTree>
    <p:extLst>
      <p:ext uri="{BB962C8B-B14F-4D97-AF65-F5344CB8AC3E}">
        <p14:creationId xmlns:p14="http://schemas.microsoft.com/office/powerpoint/2010/main" val="3337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CA21DB6-8F0A-442A-8DCA-759E08E198C4}"/>
              </a:ext>
            </a:extLst>
          </p:cNvPr>
          <p:cNvGrpSpPr/>
          <p:nvPr/>
        </p:nvGrpSpPr>
        <p:grpSpPr>
          <a:xfrm>
            <a:off x="251520" y="1804754"/>
            <a:ext cx="8568952" cy="400110"/>
            <a:chOff x="251520" y="4963115"/>
            <a:chExt cx="8568952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6B4C4-7BE0-4589-9ACD-D6E099FD87AA}"/>
                </a:ext>
              </a:extLst>
            </p:cNvPr>
            <p:cNvSpPr txBox="1"/>
            <p:nvPr/>
          </p:nvSpPr>
          <p:spPr>
            <a:xfrm>
              <a:off x="827584" y="4978504"/>
              <a:ext cx="799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실제 </a:t>
              </a:r>
              <a:r>
                <a:rPr lang="en-US" altLang="ko-KR" dirty="0"/>
                <a:t>RMSE </a:t>
              </a:r>
              <a:r>
                <a:rPr lang="ko-KR" altLang="en-US" dirty="0"/>
                <a:t>값도 선형회귀가 가장 우수한 성능을 보여줌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A71534-6629-47BF-AD78-3716FE74B37F}"/>
                </a:ext>
              </a:extLst>
            </p:cNvPr>
            <p:cNvSpPr txBox="1"/>
            <p:nvPr/>
          </p:nvSpPr>
          <p:spPr>
            <a:xfrm>
              <a:off x="251520" y="4963115"/>
              <a:ext cx="288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5</a:t>
              </a:r>
              <a:endParaRPr lang="ko-KR" altLang="en-US" sz="2000" b="1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2871BFA-1EE5-43CE-9732-D0573F6A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94" y="3045364"/>
            <a:ext cx="2324424" cy="2476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1841BB-57AA-496B-9CE8-17B445EDDD11}"/>
              </a:ext>
            </a:extLst>
          </p:cNvPr>
          <p:cNvSpPr txBox="1"/>
          <p:nvPr/>
        </p:nvSpPr>
        <p:spPr>
          <a:xfrm>
            <a:off x="824194" y="2432753"/>
            <a:ext cx="79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06A94-B8A1-4EBB-9FFB-8A72C8D31515}"/>
              </a:ext>
            </a:extLst>
          </p:cNvPr>
          <p:cNvSpPr txBox="1"/>
          <p:nvPr/>
        </p:nvSpPr>
        <p:spPr>
          <a:xfrm>
            <a:off x="824194" y="3536328"/>
            <a:ext cx="80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LGBM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CDAA8-7688-48AB-A544-7B71F5878848}"/>
              </a:ext>
            </a:extLst>
          </p:cNvPr>
          <p:cNvSpPr txBox="1"/>
          <p:nvPr/>
        </p:nvSpPr>
        <p:spPr>
          <a:xfrm>
            <a:off x="824194" y="4630376"/>
            <a:ext cx="160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Random Forest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DDC22C-59C7-470C-BF08-3B65439E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4" y="4148939"/>
            <a:ext cx="2896004" cy="2381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862CC79-2930-4965-9B5C-F8D34A586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94" y="5242985"/>
            <a:ext cx="1352739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9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C5D69-043D-45B3-BD6C-FB4DD3552849}"/>
              </a:ext>
            </a:extLst>
          </p:cNvPr>
          <p:cNvSpPr txBox="1"/>
          <p:nvPr/>
        </p:nvSpPr>
        <p:spPr>
          <a:xfrm>
            <a:off x="395536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선형회귀 모델에 다양한 조건을 주어 변수들의 관계를 파악하고자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6518E-D764-4C3E-8B67-CD90A2FC5F6F}"/>
              </a:ext>
            </a:extLst>
          </p:cNvPr>
          <p:cNvSpPr txBox="1"/>
          <p:nvPr/>
        </p:nvSpPr>
        <p:spPr>
          <a:xfrm>
            <a:off x="395536" y="1945093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종속 변수</a:t>
            </a:r>
            <a:r>
              <a:rPr lang="ko-KR" altLang="en-US" dirty="0"/>
              <a:t>는 </a:t>
            </a:r>
            <a:r>
              <a:rPr lang="ko-KR" altLang="en-US" b="1" dirty="0"/>
              <a:t>관광인원</a:t>
            </a:r>
            <a:r>
              <a:rPr lang="ko-KR" altLang="en-US" dirty="0"/>
              <a:t>으로 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BDAEB-04C7-4C85-9377-B727CC1E8409}"/>
              </a:ext>
            </a:extLst>
          </p:cNvPr>
          <p:cNvSpPr txBox="1"/>
          <p:nvPr/>
        </p:nvSpPr>
        <p:spPr>
          <a:xfrm>
            <a:off x="395536" y="247741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목적별로는</a:t>
            </a:r>
            <a:r>
              <a:rPr lang="ko-KR" altLang="en-US" dirty="0"/>
              <a:t> </a:t>
            </a:r>
            <a:r>
              <a:rPr lang="ko-KR" altLang="en-US" dirty="0" smtClean="0"/>
              <a:t>관광 인원만 </a:t>
            </a:r>
            <a:r>
              <a:rPr lang="ko-KR" altLang="en-US" dirty="0"/>
              <a:t>종속변수로 사용하고 연령별 데이터는 모두 제외함</a:t>
            </a:r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F28AD946-C3D7-495A-B1B6-E3FEA77F29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4061802"/>
            <a:ext cx="5731510" cy="21755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31A9E7-9B70-4318-A83C-900AE7A734B7}"/>
              </a:ext>
            </a:extLst>
          </p:cNvPr>
          <p:cNvSpPr txBox="1"/>
          <p:nvPr/>
        </p:nvSpPr>
        <p:spPr>
          <a:xfrm>
            <a:off x="395536" y="300972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독립 변수</a:t>
            </a:r>
            <a:r>
              <a:rPr lang="ko-KR" altLang="en-US" dirty="0"/>
              <a:t>는</a:t>
            </a:r>
            <a:endParaRPr lang="en-US" altLang="ko-KR" dirty="0"/>
          </a:p>
          <a:p>
            <a:r>
              <a:rPr lang="ko-KR" altLang="en-US" dirty="0" err="1"/>
              <a:t>목적별</a:t>
            </a:r>
            <a:r>
              <a:rPr lang="ko-KR" altLang="en-US" dirty="0"/>
              <a:t> 인원</a:t>
            </a:r>
            <a:r>
              <a:rPr lang="en-US" altLang="ko-KR" dirty="0"/>
              <a:t>(</a:t>
            </a:r>
            <a:r>
              <a:rPr lang="ko-KR" altLang="en-US" dirty="0"/>
              <a:t>상용인원</a:t>
            </a:r>
            <a:r>
              <a:rPr lang="en-US" altLang="ko-KR" dirty="0"/>
              <a:t>, </a:t>
            </a:r>
            <a:r>
              <a:rPr lang="ko-KR" altLang="en-US" dirty="0"/>
              <a:t>공용인원</a:t>
            </a:r>
            <a:r>
              <a:rPr lang="en-US" altLang="ko-KR" dirty="0"/>
              <a:t>, </a:t>
            </a:r>
            <a:r>
              <a:rPr lang="ko-KR" altLang="en-US" dirty="0"/>
              <a:t>유학인원</a:t>
            </a:r>
            <a:r>
              <a:rPr lang="en-US" altLang="ko-KR" dirty="0"/>
              <a:t>, </a:t>
            </a:r>
            <a:r>
              <a:rPr lang="ko-KR" altLang="en-US" dirty="0"/>
              <a:t>기타인원</a:t>
            </a:r>
            <a:r>
              <a:rPr lang="en-US" altLang="ko-KR" dirty="0"/>
              <a:t>, </a:t>
            </a:r>
            <a:r>
              <a:rPr lang="ko-KR" altLang="en-US" dirty="0"/>
              <a:t>전체인원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Score_1, Score_2, </a:t>
            </a:r>
            <a:r>
              <a:rPr lang="en-US" altLang="ko-KR" dirty="0" err="1"/>
              <a:t>oil_price</a:t>
            </a:r>
            <a:r>
              <a:rPr lang="en-US" altLang="ko-KR" dirty="0"/>
              <a:t>, </a:t>
            </a:r>
            <a:r>
              <a:rPr lang="ko-KR" altLang="en-US" dirty="0"/>
              <a:t>월평균 매매기준율</a:t>
            </a:r>
            <a:r>
              <a:rPr lang="en-US" altLang="ko-KR" dirty="0"/>
              <a:t>, </a:t>
            </a:r>
            <a:r>
              <a:rPr lang="ko-KR" altLang="en-US" dirty="0"/>
              <a:t>직선거리</a:t>
            </a:r>
            <a:r>
              <a:rPr lang="en-US" altLang="ko-KR" dirty="0"/>
              <a:t>, </a:t>
            </a:r>
            <a:r>
              <a:rPr lang="ko-KR" altLang="en-US" dirty="0"/>
              <a:t>행복지수를 사용</a:t>
            </a:r>
          </a:p>
        </p:txBody>
      </p:sp>
    </p:spTree>
    <p:extLst>
      <p:ext uri="{BB962C8B-B14F-4D97-AF65-F5344CB8AC3E}">
        <p14:creationId xmlns:p14="http://schemas.microsoft.com/office/powerpoint/2010/main" val="35642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8375C-4015-428E-8468-594849CE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34793"/>
            <a:ext cx="6306430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E42B35-FF33-4CF7-B75D-8F352AA660E2}"/>
              </a:ext>
            </a:extLst>
          </p:cNvPr>
          <p:cNvSpPr txBox="1"/>
          <p:nvPr/>
        </p:nvSpPr>
        <p:spPr>
          <a:xfrm>
            <a:off x="395536" y="147549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3258F8-6688-4899-AFB2-00CDE7FC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284984"/>
            <a:ext cx="4320480" cy="2614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54A785-5751-4D4A-8B2E-68904281F00E}"/>
              </a:ext>
            </a:extLst>
          </p:cNvPr>
          <p:cNvSpPr txBox="1"/>
          <p:nvPr/>
        </p:nvSpPr>
        <p:spPr>
          <a:xfrm>
            <a:off x="5076056" y="3587531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가중치를</a:t>
            </a:r>
            <a:endParaRPr lang="en-US" altLang="ko-KR" dirty="0"/>
          </a:p>
          <a:p>
            <a:r>
              <a:rPr lang="ko-KR" altLang="en-US" dirty="0"/>
              <a:t>소수점 세 번째 자리에서 반올림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43D38-02CA-43FE-B944-D9338054BBCD}"/>
              </a:ext>
            </a:extLst>
          </p:cNvPr>
          <p:cNvSpPr txBox="1"/>
          <p:nvPr/>
        </p:nvSpPr>
        <p:spPr>
          <a:xfrm>
            <a:off x="5076056" y="4593902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선형회귀 모델과 비교 시</a:t>
            </a:r>
            <a:endParaRPr lang="en-US" altLang="ko-KR" dirty="0"/>
          </a:p>
          <a:p>
            <a:r>
              <a:rPr lang="ko-KR" altLang="en-US" dirty="0"/>
              <a:t>경향성은 비슷하나</a:t>
            </a:r>
            <a:endParaRPr lang="en-US" altLang="ko-KR" dirty="0"/>
          </a:p>
          <a:p>
            <a:r>
              <a:rPr lang="ko-KR" altLang="en-US" dirty="0"/>
              <a:t>행복지수에 대한 중요도가 사라짐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5B5FCB-76BD-4717-81FA-DC23FCC52F2C}"/>
              </a:ext>
            </a:extLst>
          </p:cNvPr>
          <p:cNvSpPr/>
          <p:nvPr/>
        </p:nvSpPr>
        <p:spPr>
          <a:xfrm>
            <a:off x="395536" y="4581128"/>
            <a:ext cx="432048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5B5FCB-76BD-4717-81FA-DC23FCC52F2C}"/>
              </a:ext>
            </a:extLst>
          </p:cNvPr>
          <p:cNvSpPr/>
          <p:nvPr/>
        </p:nvSpPr>
        <p:spPr>
          <a:xfrm>
            <a:off x="395536" y="5661248"/>
            <a:ext cx="4320480" cy="238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en-US" altLang="ko-KR" dirty="0" smtClean="0"/>
              <a:t>Insight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9A0AB-239A-4433-9C8A-9CC4F65E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88642"/>
            <a:ext cx="4242036" cy="3238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9F57F-7C01-4551-AF43-634FFA0D2AB4}"/>
              </a:ext>
            </a:extLst>
          </p:cNvPr>
          <p:cNvSpPr txBox="1"/>
          <p:nvPr/>
        </p:nvSpPr>
        <p:spPr>
          <a:xfrm>
            <a:off x="1583668" y="5589240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이전 </a:t>
            </a:r>
            <a:r>
              <a:rPr lang="ko-KR" altLang="en-US" dirty="0"/>
              <a:t>선형회귀에서보다 다양한 컬럼들을 추가 </a:t>
            </a:r>
            <a:r>
              <a:rPr lang="ko-KR" altLang="en-US" dirty="0" smtClean="0"/>
              <a:t>하였을 때</a:t>
            </a:r>
            <a:endParaRPr lang="en-US" altLang="ko-KR" dirty="0" smtClean="0"/>
          </a:p>
          <a:p>
            <a:r>
              <a:rPr lang="ko-KR" altLang="en-US" dirty="0" smtClean="0"/>
              <a:t>우수한 </a:t>
            </a:r>
            <a:r>
              <a:rPr lang="ko-KR" altLang="en-US" dirty="0"/>
              <a:t>학습 결과를 보여줌</a:t>
            </a:r>
          </a:p>
        </p:txBody>
      </p:sp>
      <p:pic>
        <p:nvPicPr>
          <p:cNvPr id="5" name="그림 4" descr="스크린샷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3F2AC97F-0A15-44FF-B7DA-C8472F548C94}"/>
              </a:ext>
            </a:extLst>
          </p:cNvPr>
          <p:cNvPicPr/>
          <p:nvPr/>
        </p:nvPicPr>
        <p:blipFill rotWithShape="1">
          <a:blip r:embed="rId3"/>
          <a:srcRect l="1002" t="1851" r="2258" b="1621"/>
          <a:stretch/>
        </p:blipFill>
        <p:spPr>
          <a:xfrm>
            <a:off x="251520" y="1538437"/>
            <a:ext cx="4106118" cy="3139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2471" y="486916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독립 변수 변경 전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20910" y="486916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독립 변수 변경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C04BA-D6F4-4D83-A1DF-1034B3D39FA2}"/>
              </a:ext>
            </a:extLst>
          </p:cNvPr>
          <p:cNvSpPr txBox="1"/>
          <p:nvPr/>
        </p:nvSpPr>
        <p:spPr>
          <a:xfrm>
            <a:off x="323528" y="1541306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인원에 대한 컬럼을 모두 사용하고 수출</a:t>
            </a:r>
            <a:r>
              <a:rPr lang="en-US" altLang="ko-KR" dirty="0"/>
              <a:t>/</a:t>
            </a:r>
            <a:r>
              <a:rPr lang="ko-KR" altLang="en-US" dirty="0"/>
              <a:t>수입 값까지 모두 사용했을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행복지수가 정말 </a:t>
            </a:r>
            <a:r>
              <a:rPr lang="ko-KR" altLang="en-US" dirty="0" err="1"/>
              <a:t>비선형적인지</a:t>
            </a:r>
            <a:r>
              <a:rPr lang="ko-KR" altLang="en-US" dirty="0"/>
              <a:t> 아니면 선형적이면서도 정말 영향이 적은지를</a:t>
            </a:r>
            <a:endParaRPr lang="en-US" altLang="ko-KR" dirty="0"/>
          </a:p>
          <a:p>
            <a:r>
              <a:rPr lang="ko-KR" altLang="en-US" dirty="0"/>
              <a:t>파악해보기로 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88DB0-8A00-4500-9495-BC97810299A7}"/>
              </a:ext>
            </a:extLst>
          </p:cNvPr>
          <p:cNvSpPr txBox="1"/>
          <p:nvPr/>
        </p:nvSpPr>
        <p:spPr>
          <a:xfrm>
            <a:off x="323528" y="2937718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독립 변수</a:t>
            </a:r>
            <a:r>
              <a:rPr lang="ko-KR" altLang="en-US" dirty="0"/>
              <a:t>는 국가와 관광인원을 제외한 모든 컬럼을 사용함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2CE486-7A12-4CFB-9764-2D2C1FA5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557264"/>
            <a:ext cx="8424936" cy="2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42B35-FF33-4CF7-B75D-8F352AA660E2}"/>
              </a:ext>
            </a:extLst>
          </p:cNvPr>
          <p:cNvSpPr txBox="1"/>
          <p:nvPr/>
        </p:nvSpPr>
        <p:spPr>
          <a:xfrm>
            <a:off x="395536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4DDDA-3202-4FDA-9013-0FF570A4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75087"/>
            <a:ext cx="6230219" cy="14098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1E211B-2BC7-4AA1-A816-48E7D847A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03"/>
          <a:stretch/>
        </p:blipFill>
        <p:spPr>
          <a:xfrm>
            <a:off x="395536" y="3767811"/>
            <a:ext cx="4248472" cy="25415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B35DA9-A6B3-434C-BAF8-F8EDA01AE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97"/>
          <a:stretch/>
        </p:blipFill>
        <p:spPr>
          <a:xfrm>
            <a:off x="4716016" y="4079028"/>
            <a:ext cx="4248472" cy="2173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BD1D9E-8421-4FF8-88C6-581D89D4A588}"/>
              </a:ext>
            </a:extLst>
          </p:cNvPr>
          <p:cNvSpPr txBox="1"/>
          <p:nvPr/>
        </p:nvSpPr>
        <p:spPr>
          <a:xfrm>
            <a:off x="4788024" y="3573017"/>
            <a:ext cx="92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5B5FCB-76BD-4717-81FA-DC23FCC52F2C}"/>
              </a:ext>
            </a:extLst>
          </p:cNvPr>
          <p:cNvSpPr/>
          <p:nvPr/>
        </p:nvSpPr>
        <p:spPr>
          <a:xfrm>
            <a:off x="4716016" y="4509120"/>
            <a:ext cx="42484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5B5FCB-76BD-4717-81FA-DC23FCC52F2C}"/>
              </a:ext>
            </a:extLst>
          </p:cNvPr>
          <p:cNvSpPr/>
          <p:nvPr/>
        </p:nvSpPr>
        <p:spPr>
          <a:xfrm>
            <a:off x="4716016" y="5990092"/>
            <a:ext cx="42484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2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C04BA-D6F4-4D83-A1DF-1034B3D39FA2}"/>
              </a:ext>
            </a:extLst>
          </p:cNvPr>
          <p:cNvSpPr txBox="1"/>
          <p:nvPr/>
        </p:nvSpPr>
        <p:spPr>
          <a:xfrm>
            <a:off x="323528" y="1541306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컬럼을 사용하여 검증했을 때도 같은 경향성을 보임</a:t>
            </a:r>
            <a:endParaRPr lang="en-US" altLang="ko-KR" dirty="0"/>
          </a:p>
          <a:p>
            <a:r>
              <a:rPr lang="en-US" altLang="ko-KR" dirty="0"/>
              <a:t>Score_1</a:t>
            </a:r>
            <a:r>
              <a:rPr lang="ko-KR" altLang="en-US" dirty="0"/>
              <a:t>은 꾸준히 영향을 주고 있고 행복지수는 선형적으로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7EAF9-0B4E-44C0-B588-BE5B3847A868}"/>
              </a:ext>
            </a:extLst>
          </p:cNvPr>
          <p:cNvSpPr txBox="1"/>
          <p:nvPr/>
        </p:nvSpPr>
        <p:spPr>
          <a:xfrm>
            <a:off x="323528" y="2403803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경향성을 띄는 것으로 검증이 이루어졌다고 판단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BF06D-AB81-4F64-A9E9-B0C6467E40BD}"/>
              </a:ext>
            </a:extLst>
          </p:cNvPr>
          <p:cNvSpPr txBox="1"/>
          <p:nvPr/>
        </p:nvSpPr>
        <p:spPr>
          <a:xfrm>
            <a:off x="323528" y="305966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번째 사용한 독립 변수와 종속 변수를 이용하여</a:t>
            </a:r>
            <a:endParaRPr lang="en-US" altLang="ko-KR" dirty="0"/>
          </a:p>
          <a:p>
            <a:r>
              <a:rPr lang="ko-KR" altLang="en-US" dirty="0"/>
              <a:t>실제 데이터와 예상 데이터를 비교하는 </a:t>
            </a:r>
            <a:r>
              <a:rPr lang="ko-KR" altLang="en-US" dirty="0" err="1"/>
              <a:t>산점도를</a:t>
            </a:r>
            <a:r>
              <a:rPr lang="ko-KR" altLang="en-US" dirty="0"/>
              <a:t> 시각화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50F47464-384B-45A6-9EBE-CEFFBE10CF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3992532"/>
            <a:ext cx="57315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0" name="슬라이드 확대/축소 9">
                <a:extLst>
                  <a:ext uri="{FF2B5EF4-FFF2-40B4-BE49-F238E27FC236}">
                    <a16:creationId xmlns:a16="http://schemas.microsoft.com/office/drawing/2014/main" id="{38F92B08-F8B0-4DE5-8F29-237BD61F44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008553"/>
                  </p:ext>
                </p:extLst>
              </p:nvPr>
            </p:nvGraphicFramePr>
            <p:xfrm>
              <a:off x="804408" y="2401897"/>
              <a:ext cx="2286000" cy="1714500"/>
            </p:xfrm>
            <a:graphic>
              <a:graphicData uri="http://schemas.microsoft.com/office/powerpoint/2016/slidezoom">
                <pslz:sldZm>
                  <pslz:sldZmObj sldId="400" cId="1553259613">
                    <pslz:zmPr id="{1B179463-B525-4CB0-8E1F-E59511089E24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슬라이드 확대/축소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8F92B08-F8B0-4DE5-8F29-237BD61F4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408" y="2401897"/>
                <a:ext cx="2286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2" name="슬라이드 확대/축소 11">
                <a:extLst>
                  <a:ext uri="{FF2B5EF4-FFF2-40B4-BE49-F238E27FC236}">
                    <a16:creationId xmlns:a16="http://schemas.microsoft.com/office/drawing/2014/main" id="{1DF7224C-1771-48BA-AD91-E2544D58A3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3641814"/>
                  </p:ext>
                </p:extLst>
              </p:nvPr>
            </p:nvGraphicFramePr>
            <p:xfrm>
              <a:off x="3554209" y="2401897"/>
              <a:ext cx="2286000" cy="1714500"/>
            </p:xfrm>
            <a:graphic>
              <a:graphicData uri="http://schemas.microsoft.com/office/powerpoint/2016/slidezoom">
                <pslz:sldZm>
                  <pslz:sldZmObj sldId="401" cId="2899183609">
                    <pslz:zmPr id="{54F7D979-AB20-407D-A903-7B78F2C79F5E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슬라이드 확대/축소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DF7224C-1771-48BA-AD91-E2544D58A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4209" y="2401897"/>
                <a:ext cx="2286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6ECEC0E7-970D-45C7-A921-BD2777E3BD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050157"/>
                  </p:ext>
                </p:extLst>
              </p:nvPr>
            </p:nvGraphicFramePr>
            <p:xfrm>
              <a:off x="6300192" y="2401897"/>
              <a:ext cx="2286000" cy="1714500"/>
            </p:xfrm>
            <a:graphic>
              <a:graphicData uri="http://schemas.microsoft.com/office/powerpoint/2016/slidezoom">
                <pslz:sldZm>
                  <pslz:sldZmObj sldId="402" cId="956917534">
                    <pslz:zmPr id="{CBE0F958-C786-4CE5-BC1B-0948A2965437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슬라이드 확대/축소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ECEC0E7-970D-45C7-A921-BD2777E3BD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0192" y="2401897"/>
                <a:ext cx="2286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9E0CAA12-DC19-4F0F-A2B1-C48CE77460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5780674"/>
                  </p:ext>
                </p:extLst>
              </p:nvPr>
            </p:nvGraphicFramePr>
            <p:xfrm>
              <a:off x="804408" y="4509120"/>
              <a:ext cx="2286000" cy="1714500"/>
            </p:xfrm>
            <a:graphic>
              <a:graphicData uri="http://schemas.microsoft.com/office/powerpoint/2016/slidezoom">
                <pslz:sldZm>
                  <pslz:sldZmObj sldId="403" cId="1922502558">
                    <pslz:zmPr id="{8DDE427A-6695-48D4-9708-229C26E83AE2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슬라이드 확대/축소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E0CAA12-DC19-4F0F-A2B1-C48CE7746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4408" y="4509120"/>
                <a:ext cx="2286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8" name="슬라이드 확대/축소 17">
                <a:extLst>
                  <a:ext uri="{FF2B5EF4-FFF2-40B4-BE49-F238E27FC236}">
                    <a16:creationId xmlns:a16="http://schemas.microsoft.com/office/drawing/2014/main" id="{0C82779A-71D6-4886-9E80-91275A14BE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3459449"/>
                  </p:ext>
                </p:extLst>
              </p:nvPr>
            </p:nvGraphicFramePr>
            <p:xfrm>
              <a:off x="3550391" y="4509120"/>
              <a:ext cx="2286000" cy="1714500"/>
            </p:xfrm>
            <a:graphic>
              <a:graphicData uri="http://schemas.microsoft.com/office/powerpoint/2016/slidezoom">
                <pslz:sldZm>
                  <pslz:sldZmObj sldId="404" cId="1150337593">
                    <pslz:zmPr id="{E7C48628-CA0E-4350-A488-4A8DC23530C6}" returnToParent="0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슬라이드 확대/축소 1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C82779A-71D6-4886-9E80-91275A14BE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0391" y="4509120"/>
                <a:ext cx="2286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0" name="슬라이드 확대/축소 19">
                <a:extLst>
                  <a:ext uri="{FF2B5EF4-FFF2-40B4-BE49-F238E27FC236}">
                    <a16:creationId xmlns:a16="http://schemas.microsoft.com/office/drawing/2014/main" id="{73B5E2F5-6594-4BF4-A268-BF0AEF18D7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066586"/>
                  </p:ext>
                </p:extLst>
              </p:nvPr>
            </p:nvGraphicFramePr>
            <p:xfrm>
              <a:off x="6300192" y="4509120"/>
              <a:ext cx="2286000" cy="1714500"/>
            </p:xfrm>
            <a:graphic>
              <a:graphicData uri="http://schemas.microsoft.com/office/powerpoint/2016/slidezoom">
                <pslz:sldZm>
                  <pslz:sldZmObj sldId="405" cId="1408496195">
                    <pslz:zmPr id="{F8F1C391-B293-4941-B43B-7261E36F609D}" returnToParent="0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슬라이드 확대/축소 1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73B5E2F5-6594-4BF4-A268-BF0AEF18D7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00192" y="4509120"/>
                <a:ext cx="2286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E949A56-B0E5-4B27-90A0-7259B77A53D7}"/>
              </a:ext>
            </a:extLst>
          </p:cNvPr>
          <p:cNvSpPr txBox="1"/>
          <p:nvPr/>
        </p:nvSpPr>
        <p:spPr>
          <a:xfrm>
            <a:off x="323528" y="154130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데이터와 예상치의 비교 </a:t>
            </a:r>
            <a:r>
              <a:rPr lang="ko-KR" altLang="en-US" dirty="0" err="1"/>
              <a:t>산점도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3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423D01-6394-4FBF-9111-0794B4E6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49" y="1772816"/>
            <a:ext cx="5391902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B1FF4-9838-4BA3-AD46-0445A2AB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96" y="1772816"/>
            <a:ext cx="5249008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8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B8ECA6-E534-4E93-BE3A-B35B82D56564}"/>
              </a:ext>
            </a:extLst>
          </p:cNvPr>
          <p:cNvGrpSpPr/>
          <p:nvPr/>
        </p:nvGrpSpPr>
        <p:grpSpPr>
          <a:xfrm>
            <a:off x="1453147" y="2708920"/>
            <a:ext cx="3766925" cy="584775"/>
            <a:chOff x="1451637" y="2708920"/>
            <a:chExt cx="3509289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152614" y="277047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93A4C0"/>
                  </a:solidFill>
                  <a:ea typeface="맑은 고딕" pitchFamily="50" charset="-127"/>
                  <a:cs typeface="굴림" pitchFamily="50" charset="-127"/>
                </a:rPr>
                <a:t>데이터 선정 및 소개</a:t>
              </a:r>
              <a:endParaRPr kumimoji="1" lang="en-US" altLang="ko-KR" sz="2400" b="1" dirty="0">
                <a:solidFill>
                  <a:srgbClr val="93A4C0"/>
                </a:solidFill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51637" y="2708920"/>
              <a:ext cx="56031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93A4C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rgbClr val="93A4C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0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1AC2F-4DA0-4150-ABF1-F4984EC2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54" y="1641137"/>
            <a:ext cx="5315692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4590EB-3921-475E-9A30-9AD663E6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96" y="1627408"/>
            <a:ext cx="543000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97FE74-7512-4C37-AAD7-AF9D7AAC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65" y="1589303"/>
            <a:ext cx="5525271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2C410-E239-4497-B2C5-AE6C96CB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54" y="1608355"/>
            <a:ext cx="5496692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9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Insight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결론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2348880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Score_1(</a:t>
            </a:r>
            <a:r>
              <a:rPr lang="ko-KR" altLang="en-US" dirty="0" smtClean="0"/>
              <a:t>한류현황지수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한류의 인기와 대중화 정도를 나타내는 지수이며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이는 한류를 통한 외국인 방문객 수의 증가에 영향을 미친다고 볼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 외의 추가적인 독립변수에서는 큰 영향을 미치지 않음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데이터가 적어 트리 기반 비선형 학습을 하기보다 각각 변수들의 </a:t>
            </a:r>
            <a:r>
              <a:rPr lang="ko-KR" altLang="en-US" dirty="0" smtClean="0"/>
              <a:t>가중치와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/>
              <a:t>영향성을</a:t>
            </a:r>
            <a:r>
              <a:rPr lang="ko-KR" altLang="en-US" dirty="0"/>
              <a:t> 보기 위해서는 </a:t>
            </a:r>
            <a:r>
              <a:rPr lang="ko-KR" altLang="en-US" dirty="0" err="1"/>
              <a:t>선형회귀</a:t>
            </a:r>
            <a:r>
              <a:rPr lang="ko-KR" altLang="en-US" dirty="0"/>
              <a:t> 모델이 가장 적합함</a:t>
            </a:r>
            <a:r>
              <a:rPr lang="en-US" altLang="ko-K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307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563888" y="1268760"/>
            <a:ext cx="3887370" cy="2376264"/>
          </a:xfrm>
        </p:spPr>
        <p:txBody>
          <a:bodyPr/>
          <a:lstStyle/>
          <a:p>
            <a:r>
              <a:rPr lang="en-US" altLang="ko-KR" dirty="0"/>
              <a:t>Q</a:t>
            </a:r>
            <a:r>
              <a:rPr lang="en-US" altLang="ko-KR" sz="4400" dirty="0"/>
              <a:t>&amp;</a:t>
            </a:r>
            <a:r>
              <a:rPr lang="en-US" altLang="ko-KR" dirty="0"/>
              <a:t>A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선정</a:t>
            </a:r>
            <a:r>
              <a:rPr lang="en-US" altLang="ko-KR" dirty="0"/>
              <a:t>(</a:t>
            </a:r>
            <a:r>
              <a:rPr lang="ko-KR" altLang="en-US" dirty="0"/>
              <a:t>메인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B26878-F7DB-4580-8FD7-5634B7EC5A9A}"/>
              </a:ext>
            </a:extLst>
          </p:cNvPr>
          <p:cNvGrpSpPr/>
          <p:nvPr/>
        </p:nvGrpSpPr>
        <p:grpSpPr>
          <a:xfrm>
            <a:off x="1025860" y="1988840"/>
            <a:ext cx="7092280" cy="4355076"/>
            <a:chOff x="1025860" y="1378180"/>
            <a:chExt cx="7092280" cy="435507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E59AD82-5A52-43F2-8657-760E29902185}"/>
                </a:ext>
              </a:extLst>
            </p:cNvPr>
            <p:cNvGrpSpPr/>
            <p:nvPr/>
          </p:nvGrpSpPr>
          <p:grpSpPr>
            <a:xfrm>
              <a:off x="1036521" y="1378180"/>
              <a:ext cx="7070958" cy="2002772"/>
              <a:chOff x="611560" y="2351695"/>
              <a:chExt cx="7070958" cy="200277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F002887-90E0-4270-BBC8-BFCB403AA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560" y="2351695"/>
                <a:ext cx="3299010" cy="2002772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80E8DAE-3043-455D-B5B9-1B7AEAA84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6134" y="2352243"/>
                <a:ext cx="3456384" cy="2001676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47BF8F-CBE6-415B-8D7F-ADFA5E022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5860" y="3715035"/>
              <a:ext cx="7092280" cy="201822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0EDD528-AF75-418A-B4FC-0080C812A0CB}"/>
              </a:ext>
            </a:extLst>
          </p:cNvPr>
          <p:cNvSpPr txBox="1"/>
          <p:nvPr/>
        </p:nvSpPr>
        <p:spPr>
          <a:xfrm>
            <a:off x="683568" y="1340768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한국 관광 </a:t>
            </a:r>
            <a:r>
              <a:rPr lang="ko-KR" altLang="en-US" sz="1600" dirty="0" err="1"/>
              <a:t>데이터랩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rgbClr val="FF0000"/>
                </a:solidFill>
              </a:rPr>
              <a:t>관광객 데이터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 err="1">
                <a:solidFill>
                  <a:srgbClr val="FF0000"/>
                </a:solidFill>
              </a:rPr>
              <a:t>목적별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연령별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146982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6950BFC3-D8DA-4A85-94F7-54DA5524770B}">
      <p188:commentRel xmlns:p188="http://schemas.microsoft.com/office/powerpoint/2018/8/main" xmlns="" r:id="rId6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선정</a:t>
            </a:r>
            <a:r>
              <a:rPr lang="en-US" altLang="ko-KR" dirty="0"/>
              <a:t>(</a:t>
            </a:r>
            <a:r>
              <a:rPr lang="ko-KR" altLang="en-US" dirty="0"/>
              <a:t>메인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C708D8-EDF2-4579-9E28-B9141072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15" y="1781712"/>
            <a:ext cx="8697171" cy="467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7C5B3-572F-4B4A-9E6D-0DDEDF9CFE18}"/>
              </a:ext>
            </a:extLst>
          </p:cNvPr>
          <p:cNvSpPr txBox="1"/>
          <p:nvPr/>
        </p:nvSpPr>
        <p:spPr>
          <a:xfrm>
            <a:off x="2159732" y="1340768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한국 관광 </a:t>
            </a:r>
            <a:r>
              <a:rPr lang="ko-KR" altLang="en-US" sz="1600" dirty="0" err="1"/>
              <a:t>데이터랩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관광객 데이터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목적별</a:t>
            </a:r>
            <a:r>
              <a:rPr lang="en-US" altLang="ko-KR" sz="1600" dirty="0"/>
              <a:t>, </a:t>
            </a:r>
            <a:r>
              <a:rPr lang="ko-KR" altLang="en-US" sz="1600" dirty="0"/>
              <a:t>연령별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1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선정</a:t>
            </a:r>
            <a:r>
              <a:rPr lang="en-US" altLang="ko-KR" dirty="0"/>
              <a:t>(</a:t>
            </a:r>
            <a:r>
              <a:rPr lang="ko-KR" altLang="en-US" dirty="0"/>
              <a:t>추가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EA3A3-FC08-4C27-BCD3-265B22A468D9}"/>
              </a:ext>
            </a:extLst>
          </p:cNvPr>
          <p:cNvSpPr txBox="1"/>
          <p:nvPr/>
        </p:nvSpPr>
        <p:spPr>
          <a:xfrm>
            <a:off x="426106" y="1484784"/>
            <a:ext cx="8250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한류지수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한류심리지수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한류현황지수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환율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유가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행복지수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직선거리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추가적인 데이터 자료로 선정하여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한류지수의 경우 한류현황지수와 한류심리지수 두 가지 항목을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한류현황지수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한류의 현재 인기와 대중화 정도</a:t>
            </a:r>
            <a:r>
              <a:rPr lang="ko-KR" altLang="en-US" dirty="0"/>
              <a:t>를 나타내는 지수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한류 심리지수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한류의 성장 또는 쇠퇴 정도</a:t>
            </a:r>
            <a:r>
              <a:rPr lang="ko-KR" altLang="en-US" dirty="0"/>
              <a:t>를 나타내는 지수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B092FD-A063-4F23-ACC8-9E26284E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90" y="4077072"/>
            <a:ext cx="6837821" cy="20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3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11661</TotalTime>
  <Words>1440</Words>
  <Application>Microsoft Office PowerPoint</Application>
  <PresentationFormat>화면 슬라이드 쇼(4:3)</PresentationFormat>
  <Paragraphs>303</Paragraphs>
  <Slides>65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</vt:lpstr>
      <vt:lpstr>굴림</vt:lpstr>
      <vt:lpstr>굴림체</vt:lpstr>
      <vt:lpstr>Calibri Light</vt:lpstr>
      <vt:lpstr>Calibri</vt:lpstr>
      <vt:lpstr>맑은 고딕</vt:lpstr>
      <vt:lpstr>Office 테마</vt:lpstr>
      <vt:lpstr>KDT 데이터 분석 한류가 외국인 방문객수에 미치는 영향</vt:lpstr>
      <vt:lpstr>PowerPoint 프레젠테이션</vt:lpstr>
      <vt:lpstr>PowerPoint 프레젠테이션</vt:lpstr>
      <vt:lpstr>주제 선정</vt:lpstr>
      <vt:lpstr>주제 선정</vt:lpstr>
      <vt:lpstr>PowerPoint 프레젠테이션</vt:lpstr>
      <vt:lpstr>03. 데이터 선정(메인 데이터)</vt:lpstr>
      <vt:lpstr>03. 데이터 선정(메인 데이터)</vt:lpstr>
      <vt:lpstr>03. 데이터 선정(추가 데이터)</vt:lpstr>
      <vt:lpstr>03. 데이터 선정(추가 데이터)</vt:lpstr>
      <vt:lpstr>03. 데이터 선정(추가 데이터)</vt:lpstr>
      <vt:lpstr>PowerPoint 프레젠테이션</vt:lpstr>
      <vt:lpstr>04. 데이터 전처리</vt:lpstr>
      <vt:lpstr>04. 데이터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데이터 전처리</vt:lpstr>
      <vt:lpstr>04. 데이터 전처리</vt:lpstr>
      <vt:lpstr>PowerPoint 프레젠테이션</vt:lpstr>
      <vt:lpstr>05. 모델 설명</vt:lpstr>
      <vt:lpstr>05. 모델 설명(독립변수와 종속 변수 설정)</vt:lpstr>
      <vt:lpstr>05. 모델 설명(독립변수와 종속 변수 설정)</vt:lpstr>
      <vt:lpstr>05. 모델 설명(Linear)</vt:lpstr>
      <vt:lpstr>05. 모델 설명(Linear)</vt:lpstr>
      <vt:lpstr>05. 모델 설명(Linear)</vt:lpstr>
      <vt:lpstr>05. 모델 설명(Linear)</vt:lpstr>
      <vt:lpstr>05. 모델 설명(Linear)</vt:lpstr>
      <vt:lpstr>05. 모델 설명(Linear)</vt:lpstr>
      <vt:lpstr>05. 모델 설명(LGBM)</vt:lpstr>
      <vt:lpstr>05. 모델 설명(LGBM)</vt:lpstr>
      <vt:lpstr>05. 모델 설명(LGBM)</vt:lpstr>
      <vt:lpstr>05. 모델 설명(LGBM)</vt:lpstr>
      <vt:lpstr>05. 모델 설명(LGBM)</vt:lpstr>
      <vt:lpstr>05. 모델 설명(LGBM)</vt:lpstr>
      <vt:lpstr>05. 모델 설명(LGBM)</vt:lpstr>
      <vt:lpstr>05. 모델 설명(LGBM)</vt:lpstr>
      <vt:lpstr>05. 모델 설명(LGBM)</vt:lpstr>
      <vt:lpstr>05. 모델 설명(Random Forest)</vt:lpstr>
      <vt:lpstr>05. 모델 설명(Random Forest)</vt:lpstr>
      <vt:lpstr>05. 모델 설명(Random Forest)</vt:lpstr>
      <vt:lpstr>05. 모델 설명(Random Forest)</vt:lpstr>
      <vt:lpstr>05. 모델 설명(Random Forest)</vt:lpstr>
      <vt:lpstr>05. 모델 설명(Random Forest)</vt:lpstr>
      <vt:lpstr>PowerPoint 프레젠테이션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06. Insight</vt:lpstr>
      <vt:lpstr>Q&amp;A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Windows 사용자</cp:lastModifiedBy>
  <cp:revision>181</cp:revision>
  <dcterms:created xsi:type="dcterms:W3CDTF">2010-02-01T08:03:16Z</dcterms:created>
  <dcterms:modified xsi:type="dcterms:W3CDTF">2023-07-03T04:22:44Z</dcterms:modified>
  <cp:category>www.slidemembers.com</cp:category>
</cp:coreProperties>
</file>